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738" r:id="rId2"/>
  </p:sldMasterIdLst>
  <p:notesMasterIdLst>
    <p:notesMasterId r:id="rId45"/>
  </p:notesMasterIdLst>
  <p:handoutMasterIdLst>
    <p:handoutMasterId r:id="rId46"/>
  </p:handoutMasterIdLst>
  <p:sldIdLst>
    <p:sldId id="1015" r:id="rId3"/>
    <p:sldId id="1018" r:id="rId4"/>
    <p:sldId id="1016" r:id="rId5"/>
    <p:sldId id="1019" r:id="rId6"/>
    <p:sldId id="1020" r:id="rId7"/>
    <p:sldId id="1021" r:id="rId8"/>
    <p:sldId id="1023" r:id="rId9"/>
    <p:sldId id="1024" r:id="rId10"/>
    <p:sldId id="1037" r:id="rId11"/>
    <p:sldId id="1025" r:id="rId12"/>
    <p:sldId id="1026" r:id="rId13"/>
    <p:sldId id="1027" r:id="rId14"/>
    <p:sldId id="1063" r:id="rId15"/>
    <p:sldId id="1029" r:id="rId16"/>
    <p:sldId id="1030" r:id="rId17"/>
    <p:sldId id="1031" r:id="rId18"/>
    <p:sldId id="1032" r:id="rId19"/>
    <p:sldId id="1033" r:id="rId20"/>
    <p:sldId id="1034" r:id="rId21"/>
    <p:sldId id="1035" r:id="rId22"/>
    <p:sldId id="1036" r:id="rId23"/>
    <p:sldId id="1038" r:id="rId24"/>
    <p:sldId id="1039" r:id="rId25"/>
    <p:sldId id="1040" r:id="rId26"/>
    <p:sldId id="1059" r:id="rId27"/>
    <p:sldId id="1058" r:id="rId28"/>
    <p:sldId id="1042" r:id="rId29"/>
    <p:sldId id="1043" r:id="rId30"/>
    <p:sldId id="1044" r:id="rId31"/>
    <p:sldId id="1045" r:id="rId32"/>
    <p:sldId id="1046" r:id="rId33"/>
    <p:sldId id="1047" r:id="rId34"/>
    <p:sldId id="1048" r:id="rId35"/>
    <p:sldId id="1049" r:id="rId36"/>
    <p:sldId id="1061" r:id="rId37"/>
    <p:sldId id="1060" r:id="rId38"/>
    <p:sldId id="1050" r:id="rId39"/>
    <p:sldId id="1051" r:id="rId40"/>
    <p:sldId id="1052" r:id="rId41"/>
    <p:sldId id="1053" r:id="rId42"/>
    <p:sldId id="1054" r:id="rId43"/>
    <p:sldId id="1062" r:id="rId44"/>
  </p:sldIdLst>
  <p:sldSz cx="9144000" cy="6858000" type="screen4x3"/>
  <p:notesSz cx="6735763" cy="98663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9">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E09"/>
    <a:srgbClr val="292929"/>
    <a:srgbClr val="4D4D4D"/>
    <a:srgbClr val="003300"/>
    <a:srgbClr val="015F46"/>
    <a:srgbClr val="FFFF00"/>
    <a:srgbClr val="FFFF66"/>
    <a:srgbClr val="FFFFCC"/>
    <a:srgbClr val="FF782D"/>
    <a:srgbClr val="F78D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보통 스타일 1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1" autoAdjust="0"/>
    <p:restoredTop sz="96629" autoAdjust="0"/>
  </p:normalViewPr>
  <p:slideViewPr>
    <p:cSldViewPr>
      <p:cViewPr varScale="1">
        <p:scale>
          <a:sx n="86" d="100"/>
          <a:sy n="86" d="100"/>
        </p:scale>
        <p:origin x="-174" y="-8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3264"/>
    </p:cViewPr>
  </p:sorterViewPr>
  <p:notesViewPr>
    <p:cSldViewPr>
      <p:cViewPr varScale="1">
        <p:scale>
          <a:sx n="72" d="100"/>
          <a:sy n="72" d="100"/>
        </p:scale>
        <p:origin x="-2250" y="-114"/>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3" y="8"/>
            <a:ext cx="2919415" cy="493712"/>
          </a:xfrm>
          <a:prstGeom prst="rect">
            <a:avLst/>
          </a:prstGeom>
        </p:spPr>
        <p:txBody>
          <a:bodyPr vert="horz" lIns="91303" tIns="45650" rIns="91303" bIns="45650" rtlCol="0"/>
          <a:lstStyle>
            <a:lvl1pPr algn="l">
              <a:defRPr sz="1300"/>
            </a:lvl1pPr>
          </a:lstStyle>
          <a:p>
            <a:endParaRPr lang="ko-KR" altLang="en-US"/>
          </a:p>
        </p:txBody>
      </p:sp>
      <p:sp>
        <p:nvSpPr>
          <p:cNvPr id="3" name="날짜 개체 틀 2"/>
          <p:cNvSpPr>
            <a:spLocks noGrp="1"/>
          </p:cNvSpPr>
          <p:nvPr>
            <p:ph type="dt" sz="quarter" idx="1"/>
          </p:nvPr>
        </p:nvSpPr>
        <p:spPr>
          <a:xfrm>
            <a:off x="3814794" y="8"/>
            <a:ext cx="2919413" cy="493712"/>
          </a:xfrm>
          <a:prstGeom prst="rect">
            <a:avLst/>
          </a:prstGeom>
        </p:spPr>
        <p:txBody>
          <a:bodyPr vert="horz" lIns="91303" tIns="45650" rIns="91303" bIns="45650" rtlCol="0"/>
          <a:lstStyle>
            <a:lvl1pPr algn="r">
              <a:defRPr sz="1300"/>
            </a:lvl1pPr>
          </a:lstStyle>
          <a:p>
            <a:fld id="{7D1D3CE9-0417-4C0F-9A07-7B8D14992865}" type="datetimeFigureOut">
              <a:rPr lang="ko-KR" altLang="en-US" smtClean="0"/>
              <a:pPr/>
              <a:t>2016-02-24</a:t>
            </a:fld>
            <a:endParaRPr lang="ko-KR" altLang="en-US"/>
          </a:p>
        </p:txBody>
      </p:sp>
      <p:sp>
        <p:nvSpPr>
          <p:cNvPr id="4" name="바닥글 개체 틀 3"/>
          <p:cNvSpPr>
            <a:spLocks noGrp="1"/>
          </p:cNvSpPr>
          <p:nvPr>
            <p:ph type="ftr" sz="quarter" idx="2"/>
          </p:nvPr>
        </p:nvSpPr>
        <p:spPr>
          <a:xfrm>
            <a:off x="23" y="9371044"/>
            <a:ext cx="2919415" cy="493711"/>
          </a:xfrm>
          <a:prstGeom prst="rect">
            <a:avLst/>
          </a:prstGeom>
        </p:spPr>
        <p:txBody>
          <a:bodyPr vert="horz" lIns="91303" tIns="45650" rIns="91303" bIns="45650" rtlCol="0" anchor="b"/>
          <a:lstStyle>
            <a:lvl1pPr algn="l">
              <a:defRPr sz="1300"/>
            </a:lvl1pPr>
          </a:lstStyle>
          <a:p>
            <a:endParaRPr lang="ko-KR" altLang="en-US"/>
          </a:p>
        </p:txBody>
      </p:sp>
      <p:sp>
        <p:nvSpPr>
          <p:cNvPr id="5" name="슬라이드 번호 개체 틀 4"/>
          <p:cNvSpPr>
            <a:spLocks noGrp="1"/>
          </p:cNvSpPr>
          <p:nvPr>
            <p:ph type="sldNum" sz="quarter" idx="3"/>
          </p:nvPr>
        </p:nvSpPr>
        <p:spPr>
          <a:xfrm>
            <a:off x="3814794" y="9371044"/>
            <a:ext cx="2919413" cy="493711"/>
          </a:xfrm>
          <a:prstGeom prst="rect">
            <a:avLst/>
          </a:prstGeom>
        </p:spPr>
        <p:txBody>
          <a:bodyPr vert="horz" lIns="91303" tIns="45650" rIns="91303" bIns="45650" rtlCol="0" anchor="b"/>
          <a:lstStyle>
            <a:lvl1pPr algn="r">
              <a:defRPr sz="1300"/>
            </a:lvl1pPr>
          </a:lstStyle>
          <a:p>
            <a:fld id="{D5AEB282-7E55-4C2F-BAB6-B90619A7CC54}" type="slidenum">
              <a:rPr lang="ko-KR" altLang="en-US" smtClean="0"/>
              <a:pPr/>
              <a:t>‹#›</a:t>
            </a:fld>
            <a:endParaRPr lang="ko-KR" altLang="en-US"/>
          </a:p>
        </p:txBody>
      </p:sp>
    </p:spTree>
    <p:extLst>
      <p:ext uri="{BB962C8B-B14F-4D97-AF65-F5344CB8AC3E}">
        <p14:creationId xmlns:p14="http://schemas.microsoft.com/office/powerpoint/2010/main" val="2185485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23" y="8"/>
            <a:ext cx="2919415" cy="493712"/>
          </a:xfrm>
          <a:prstGeom prst="rect">
            <a:avLst/>
          </a:prstGeom>
        </p:spPr>
        <p:txBody>
          <a:bodyPr vert="horz" lIns="91303" tIns="45650" rIns="91303" bIns="45650" rtlCol="0"/>
          <a:lstStyle>
            <a:lvl1pPr algn="l">
              <a:defRPr sz="1300"/>
            </a:lvl1pPr>
          </a:lstStyle>
          <a:p>
            <a:endParaRPr lang="ko-KR" altLang="en-US"/>
          </a:p>
        </p:txBody>
      </p:sp>
      <p:sp>
        <p:nvSpPr>
          <p:cNvPr id="3" name="날짜 개체 틀 2"/>
          <p:cNvSpPr>
            <a:spLocks noGrp="1"/>
          </p:cNvSpPr>
          <p:nvPr>
            <p:ph type="dt" idx="1"/>
          </p:nvPr>
        </p:nvSpPr>
        <p:spPr>
          <a:xfrm>
            <a:off x="3814794" y="8"/>
            <a:ext cx="2919413" cy="493712"/>
          </a:xfrm>
          <a:prstGeom prst="rect">
            <a:avLst/>
          </a:prstGeom>
        </p:spPr>
        <p:txBody>
          <a:bodyPr vert="horz" lIns="91303" tIns="45650" rIns="91303" bIns="45650" rtlCol="0"/>
          <a:lstStyle>
            <a:lvl1pPr algn="r">
              <a:defRPr sz="1300"/>
            </a:lvl1pPr>
          </a:lstStyle>
          <a:p>
            <a:fld id="{A04B547F-4776-447B-B580-5976E6686518}" type="datetimeFigureOut">
              <a:rPr lang="ko-KR" altLang="en-US" smtClean="0"/>
              <a:pPr/>
              <a:t>2016-02-24</a:t>
            </a:fld>
            <a:endParaRPr lang="ko-KR" altLang="en-US"/>
          </a:p>
        </p:txBody>
      </p:sp>
      <p:sp>
        <p:nvSpPr>
          <p:cNvPr id="4" name="슬라이드 이미지 개체 틀 3"/>
          <p:cNvSpPr>
            <a:spLocks noGrp="1" noRot="1" noChangeAspect="1"/>
          </p:cNvSpPr>
          <p:nvPr>
            <p:ph type="sldImg" idx="2"/>
          </p:nvPr>
        </p:nvSpPr>
        <p:spPr>
          <a:xfrm>
            <a:off x="423863" y="677863"/>
            <a:ext cx="3514725" cy="2636837"/>
          </a:xfrm>
          <a:prstGeom prst="rect">
            <a:avLst/>
          </a:prstGeom>
          <a:noFill/>
          <a:ln w="12700">
            <a:solidFill>
              <a:prstClr val="black"/>
            </a:solidFill>
          </a:ln>
        </p:spPr>
        <p:txBody>
          <a:bodyPr vert="horz" lIns="91303" tIns="45650" rIns="91303" bIns="45650" rtlCol="0" anchor="ctr"/>
          <a:lstStyle/>
          <a:p>
            <a:endParaRPr lang="ko-KR" altLang="en-US"/>
          </a:p>
        </p:txBody>
      </p:sp>
      <p:sp>
        <p:nvSpPr>
          <p:cNvPr id="5" name="슬라이드 노트 개체 틀 4"/>
          <p:cNvSpPr>
            <a:spLocks noGrp="1"/>
          </p:cNvSpPr>
          <p:nvPr>
            <p:ph type="body" sz="quarter" idx="3"/>
          </p:nvPr>
        </p:nvSpPr>
        <p:spPr>
          <a:xfrm>
            <a:off x="430883" y="3508017"/>
            <a:ext cx="5796441" cy="5540738"/>
          </a:xfrm>
          <a:prstGeom prst="rect">
            <a:avLst/>
          </a:prstGeom>
        </p:spPr>
        <p:txBody>
          <a:bodyPr vert="horz" lIns="91303" tIns="45650" rIns="91303" bIns="45650" rtlCol="0">
            <a:noAutofit/>
          </a:bodyPr>
          <a:lstStyle/>
          <a:p>
            <a:pPr lvl="0"/>
            <a:endParaRPr lang="en-US" altLang="ko-KR" dirty="0" smtClean="0"/>
          </a:p>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6" name="바닥글 개체 틀 5"/>
          <p:cNvSpPr>
            <a:spLocks noGrp="1"/>
          </p:cNvSpPr>
          <p:nvPr>
            <p:ph type="ftr" sz="quarter" idx="4"/>
          </p:nvPr>
        </p:nvSpPr>
        <p:spPr>
          <a:xfrm>
            <a:off x="23" y="9371044"/>
            <a:ext cx="2919415" cy="493711"/>
          </a:xfrm>
          <a:prstGeom prst="rect">
            <a:avLst/>
          </a:prstGeom>
        </p:spPr>
        <p:txBody>
          <a:bodyPr vert="horz" lIns="91303" tIns="45650" rIns="91303" bIns="45650" rtlCol="0" anchor="b"/>
          <a:lstStyle>
            <a:lvl1pPr algn="l">
              <a:defRPr sz="1300"/>
            </a:lvl1pPr>
          </a:lstStyle>
          <a:p>
            <a:endParaRPr lang="ko-KR" altLang="en-US"/>
          </a:p>
        </p:txBody>
      </p:sp>
      <p:sp>
        <p:nvSpPr>
          <p:cNvPr id="7" name="슬라이드 번호 개체 틀 6"/>
          <p:cNvSpPr>
            <a:spLocks noGrp="1"/>
          </p:cNvSpPr>
          <p:nvPr>
            <p:ph type="sldNum" sz="quarter" idx="5"/>
          </p:nvPr>
        </p:nvSpPr>
        <p:spPr>
          <a:xfrm>
            <a:off x="3342041" y="681060"/>
            <a:ext cx="2919413" cy="493711"/>
          </a:xfrm>
          <a:prstGeom prst="rect">
            <a:avLst/>
          </a:prstGeom>
        </p:spPr>
        <p:txBody>
          <a:bodyPr vert="horz" lIns="91303" tIns="45650" rIns="91303" bIns="45650" rtlCol="0" anchor="b"/>
          <a:lstStyle>
            <a:lvl1pPr algn="r">
              <a:defRPr sz="2400" b="1"/>
            </a:lvl1pPr>
          </a:lstStyle>
          <a:p>
            <a:fld id="{E1540905-E7BF-42C0-B4F2-08D7B1462C44}" type="slidenum">
              <a:rPr lang="ko-KR" altLang="en-US" smtClean="0"/>
              <a:pPr/>
              <a:t>‹#›</a:t>
            </a:fld>
            <a:endParaRPr lang="ko-KR" altLang="en-US" dirty="0"/>
          </a:p>
        </p:txBody>
      </p:sp>
    </p:spTree>
    <p:extLst>
      <p:ext uri="{BB962C8B-B14F-4D97-AF65-F5344CB8AC3E}">
        <p14:creationId xmlns:p14="http://schemas.microsoft.com/office/powerpoint/2010/main" val="1954790087"/>
      </p:ext>
    </p:extLst>
  </p:cSld>
  <p:clrMap bg1="lt1" tx1="dk1" bg2="lt2" tx2="dk2" accent1="accent1" accent2="accent2" accent3="accent3" accent4="accent4" accent5="accent5" accent6="accent6" hlink="hlink" folHlink="folHlink"/>
  <p:notesStyle>
    <a:lvl1pPr marL="0" algn="l" defTabSz="914400" rtl="0" eaLnBrk="1" latinLnBrk="1" hangingPunct="1">
      <a:defRPr sz="1500" kern="1200">
        <a:solidFill>
          <a:schemeClr val="tx1"/>
        </a:solidFill>
        <a:latin typeface="+mn-lt"/>
        <a:ea typeface="+mn-ea"/>
        <a:cs typeface="+mn-cs"/>
      </a:defRPr>
    </a:lvl1pPr>
    <a:lvl2pPr marL="457200" algn="l" defTabSz="914400" rtl="0" eaLnBrk="1" latinLnBrk="1" hangingPunct="1">
      <a:defRPr sz="1500" kern="1200">
        <a:solidFill>
          <a:schemeClr val="tx1"/>
        </a:solidFill>
        <a:latin typeface="+mn-lt"/>
        <a:ea typeface="+mn-ea"/>
        <a:cs typeface="+mn-cs"/>
      </a:defRPr>
    </a:lvl2pPr>
    <a:lvl3pPr marL="914400" algn="l" defTabSz="914400" rtl="0" eaLnBrk="1" latinLnBrk="1" hangingPunct="1">
      <a:defRPr sz="1500" kern="1200">
        <a:solidFill>
          <a:schemeClr val="tx1"/>
        </a:solidFill>
        <a:latin typeface="+mn-lt"/>
        <a:ea typeface="+mn-ea"/>
        <a:cs typeface="+mn-cs"/>
      </a:defRPr>
    </a:lvl3pPr>
    <a:lvl4pPr marL="1371600" algn="l" defTabSz="914400" rtl="0" eaLnBrk="1" latinLnBrk="1" hangingPunct="1">
      <a:defRPr sz="1500" kern="1200">
        <a:solidFill>
          <a:schemeClr val="tx1"/>
        </a:solidFill>
        <a:latin typeface="+mn-lt"/>
        <a:ea typeface="+mn-ea"/>
        <a:cs typeface="+mn-cs"/>
      </a:defRPr>
    </a:lvl4pPr>
    <a:lvl5pPr marL="1828800" algn="l" defTabSz="914400" rtl="0" eaLnBrk="1" latinLnBrk="1" hangingPunct="1">
      <a:defRPr sz="15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smtClean="0"/>
          </a:p>
        </p:txBody>
      </p:sp>
      <p:sp>
        <p:nvSpPr>
          <p:cNvPr id="4" name="슬라이드 번호 개체 틀 3"/>
          <p:cNvSpPr>
            <a:spLocks noGrp="1"/>
          </p:cNvSpPr>
          <p:nvPr>
            <p:ph type="sldNum" sz="quarter" idx="5"/>
          </p:nvPr>
        </p:nvSpPr>
        <p:spPr/>
        <p:txBody>
          <a:bodyPr/>
          <a:lstStyle/>
          <a:p>
            <a:pPr>
              <a:defRPr/>
            </a:pPr>
            <a:fld id="{23B7AC2D-8C6D-4F01-B354-53C5FD51A5C1}" type="slidenum">
              <a:rPr lang="ko-KR" altLang="en-US">
                <a:solidFill>
                  <a:prstClr val="black"/>
                </a:solidFill>
              </a:rPr>
              <a:pPr>
                <a:defRPr/>
              </a:pPr>
              <a:t>1</a:t>
            </a:fld>
            <a:endParaRPr lang="ko-KR" altLang="en-US">
              <a:solidFill>
                <a:prstClr val="black"/>
              </a:solidFill>
            </a:endParaRPr>
          </a:p>
        </p:txBody>
      </p:sp>
    </p:spTree>
    <p:extLst>
      <p:ext uri="{BB962C8B-B14F-4D97-AF65-F5344CB8AC3E}">
        <p14:creationId xmlns:p14="http://schemas.microsoft.com/office/powerpoint/2010/main" val="165164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4FBDB25-5A9E-412A-8002-0473ABAA137A}" type="slidenum">
              <a:rPr lang="ko-KR" altLang="en-US" smtClean="0">
                <a:solidFill>
                  <a:prstClr val="black"/>
                </a:solidFill>
              </a:rPr>
              <a:pPr/>
              <a:t>2</a:t>
            </a:fld>
            <a:endParaRPr lang="ko-KR" altLang="en-US" dirty="0">
              <a:solidFill>
                <a:prstClr val="black"/>
              </a:solidFill>
            </a:endParaRPr>
          </a:p>
        </p:txBody>
      </p:sp>
    </p:spTree>
    <p:extLst>
      <p:ext uri="{BB962C8B-B14F-4D97-AF65-F5344CB8AC3E}">
        <p14:creationId xmlns:p14="http://schemas.microsoft.com/office/powerpoint/2010/main" val="3177350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ko-KR" altLang="en-US" smtClean="0"/>
          </a:p>
        </p:txBody>
      </p:sp>
      <p:sp>
        <p:nvSpPr>
          <p:cNvPr id="4" name="슬라이드 번호 개체 틀 3"/>
          <p:cNvSpPr>
            <a:spLocks noGrp="1"/>
          </p:cNvSpPr>
          <p:nvPr>
            <p:ph type="sldNum" sz="quarter" idx="5"/>
          </p:nvPr>
        </p:nvSpPr>
        <p:spPr/>
        <p:txBody>
          <a:bodyPr/>
          <a:lstStyle/>
          <a:p>
            <a:pPr>
              <a:defRPr/>
            </a:pPr>
            <a:fld id="{23B7AC2D-8C6D-4F01-B354-53C5FD51A5C1}" type="slidenum">
              <a:rPr lang="ko-KR" altLang="en-US">
                <a:solidFill>
                  <a:prstClr val="black"/>
                </a:solidFill>
              </a:rPr>
              <a:pPr>
                <a:defRPr/>
              </a:pPr>
              <a:t>42</a:t>
            </a:fld>
            <a:endParaRPr lang="ko-KR" altLang="en-US">
              <a:solidFill>
                <a:prstClr val="black"/>
              </a:solidFill>
            </a:endParaRPr>
          </a:p>
        </p:txBody>
      </p:sp>
    </p:spTree>
    <p:extLst>
      <p:ext uri="{BB962C8B-B14F-4D97-AF65-F5344CB8AC3E}">
        <p14:creationId xmlns:p14="http://schemas.microsoft.com/office/powerpoint/2010/main" val="531798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제목">
    <p:spTree>
      <p:nvGrpSpPr>
        <p:cNvPr id="1" name=""/>
        <p:cNvGrpSpPr/>
        <p:nvPr/>
      </p:nvGrpSpPr>
      <p:grpSpPr>
        <a:xfrm>
          <a:off x="0" y="0"/>
          <a:ext cx="0" cy="0"/>
          <a:chOff x="0" y="0"/>
          <a:chExt cx="0" cy="0"/>
        </a:xfrm>
      </p:grpSpPr>
      <p:pic>
        <p:nvPicPr>
          <p:cNvPr id="4" name="그림 10" descr="표지배경_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직선 연결선 4"/>
          <p:cNvCxnSpPr/>
          <p:nvPr userDrawn="1"/>
        </p:nvCxnSpPr>
        <p:spPr>
          <a:xfrm>
            <a:off x="4427538" y="3429000"/>
            <a:ext cx="4733925" cy="0"/>
          </a:xfrm>
          <a:prstGeom prst="line">
            <a:avLst/>
          </a:prstGeom>
          <a:ln w="76200">
            <a:solidFill>
              <a:srgbClr val="005DA9"/>
            </a:solidFill>
          </a:ln>
        </p:spPr>
        <p:style>
          <a:lnRef idx="1">
            <a:schemeClr val="accent1"/>
          </a:lnRef>
          <a:fillRef idx="0">
            <a:schemeClr val="accent1"/>
          </a:fillRef>
          <a:effectRef idx="0">
            <a:schemeClr val="accent1"/>
          </a:effectRef>
          <a:fontRef idx="minor">
            <a:schemeClr val="tx1"/>
          </a:fontRef>
        </p:style>
      </p:cxnSp>
      <p:pic>
        <p:nvPicPr>
          <p:cNvPr id="6" name="그림 15" descr="KSP풀네임조합_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29425" y="549275"/>
            <a:ext cx="172243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ctrTitle"/>
          </p:nvPr>
        </p:nvSpPr>
        <p:spPr>
          <a:xfrm>
            <a:off x="4432448" y="2797548"/>
            <a:ext cx="4716000" cy="607069"/>
          </a:xfrm>
          <a:prstGeom prst="rect">
            <a:avLst/>
          </a:prstGeom>
        </p:spPr>
        <p:txBody>
          <a:bodyPr>
            <a:normAutofit/>
          </a:bodyPr>
          <a:lstStyle>
            <a:lvl1pPr>
              <a:defRPr sz="2800" b="1">
                <a:solidFill>
                  <a:schemeClr val="bg1"/>
                </a:solidFill>
                <a:effectLst/>
              </a:defRPr>
            </a:lvl1pPr>
          </a:lstStyle>
          <a:p>
            <a:r>
              <a:rPr lang="ko-KR" altLang="en-US" smtClean="0"/>
              <a:t>마스터 제목 스타일 편집</a:t>
            </a:r>
            <a:endParaRPr lang="ko-KR" altLang="en-US" dirty="0"/>
          </a:p>
        </p:txBody>
      </p:sp>
      <p:sp>
        <p:nvSpPr>
          <p:cNvPr id="3" name="부제목 2"/>
          <p:cNvSpPr>
            <a:spLocks noGrp="1"/>
          </p:cNvSpPr>
          <p:nvPr>
            <p:ph type="subTitle" idx="1"/>
          </p:nvPr>
        </p:nvSpPr>
        <p:spPr>
          <a:xfrm>
            <a:off x="4574620" y="3867150"/>
            <a:ext cx="4716000" cy="1752600"/>
          </a:xfrm>
          <a:prstGeom prst="rect">
            <a:avLst/>
          </a:prstGeom>
        </p:spPr>
        <p:txBody>
          <a:bodyPr>
            <a:normAutofit/>
          </a:bodyPr>
          <a:lstStyle>
            <a:lvl1pPr marL="0" indent="0" algn="l">
              <a:buNone/>
              <a:defRPr sz="14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dirty="0"/>
          </a:p>
        </p:txBody>
      </p:sp>
    </p:spTree>
    <p:extLst>
      <p:ext uri="{BB962C8B-B14F-4D97-AF65-F5344CB8AC3E}">
        <p14:creationId xmlns:p14="http://schemas.microsoft.com/office/powerpoint/2010/main" val="40626180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목차">
    <p:spTree>
      <p:nvGrpSpPr>
        <p:cNvPr id="1" name=""/>
        <p:cNvGrpSpPr/>
        <p:nvPr/>
      </p:nvGrpSpPr>
      <p:grpSpPr>
        <a:xfrm>
          <a:off x="0" y="0"/>
          <a:ext cx="0" cy="0"/>
          <a:chOff x="0" y="0"/>
          <a:chExt cx="0" cy="0"/>
        </a:xfrm>
      </p:grpSpPr>
      <p:pic>
        <p:nvPicPr>
          <p:cNvPr id="4" name="그림 10" descr="ppt속지상부.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882015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title"/>
          </p:nvPr>
        </p:nvSpPr>
        <p:spPr>
          <a:xfrm>
            <a:off x="4716016" y="1988840"/>
            <a:ext cx="3528392" cy="346050"/>
          </a:xfrm>
          <a:prstGeom prst="rect">
            <a:avLst/>
          </a:prstGeom>
        </p:spPr>
        <p:txBody>
          <a:bodyPr/>
          <a:lstStyle>
            <a:lvl1pPr algn="l">
              <a:defRPr sz="2000" b="1" spc="300" baseline="0">
                <a:solidFill>
                  <a:schemeClr val="bg1"/>
                </a:solidFill>
              </a:defRPr>
            </a:lvl1pPr>
          </a:lstStyle>
          <a:p>
            <a:r>
              <a:rPr lang="ko-KR" altLang="en-US" smtClean="0"/>
              <a:t>마스터 제목 스타일 편집</a:t>
            </a:r>
            <a:endParaRPr lang="ko-KR" altLang="en-US" dirty="0"/>
          </a:p>
        </p:txBody>
      </p:sp>
      <p:sp>
        <p:nvSpPr>
          <p:cNvPr id="3" name="내용 개체 틀 2"/>
          <p:cNvSpPr>
            <a:spLocks noGrp="1"/>
          </p:cNvSpPr>
          <p:nvPr>
            <p:ph idx="1"/>
          </p:nvPr>
        </p:nvSpPr>
        <p:spPr>
          <a:xfrm>
            <a:off x="4499992" y="2780927"/>
            <a:ext cx="3816424" cy="3660601"/>
          </a:xfrm>
          <a:prstGeom prst="rect">
            <a:avLst/>
          </a:prstGeom>
          <a:ln>
            <a:noFill/>
            <a:prstDash val="lgDash"/>
          </a:ln>
        </p:spPr>
        <p:txBody>
          <a:bodyPr/>
          <a:lstStyle>
            <a:lvl1pPr marL="360000" indent="360000">
              <a:lnSpc>
                <a:spcPct val="120000"/>
              </a:lnSpc>
              <a:buClr>
                <a:schemeClr val="tx2">
                  <a:lumMod val="40000"/>
                  <a:lumOff val="60000"/>
                </a:schemeClr>
              </a:buClr>
              <a:buSzPct val="80000"/>
              <a:buFont typeface="+mj-lt"/>
              <a:buAutoNum type="romanUcPeriod"/>
              <a:defRPr sz="2000" b="1">
                <a:solidFill>
                  <a:srgbClr val="0070C0"/>
                </a:solidFill>
              </a:defRPr>
            </a:lvl1pPr>
            <a:lvl2pPr marL="360000" indent="360000">
              <a:lnSpc>
                <a:spcPct val="120000"/>
              </a:lnSpc>
              <a:buClr>
                <a:srgbClr val="0070C0"/>
              </a:buClr>
              <a:buSzPct val="70000"/>
              <a:buFont typeface="+mj-lt"/>
              <a:buAutoNum type="arabicPeriod"/>
              <a:defRPr sz="1600" b="0">
                <a:solidFill>
                  <a:schemeClr val="tx1"/>
                </a:solidFill>
              </a:defRPr>
            </a:lvl2pPr>
            <a:lvl3pPr marL="360000" indent="0">
              <a:lnSpc>
                <a:spcPct val="120000"/>
              </a:lnSpc>
              <a:buClr>
                <a:srgbClr val="FF0000"/>
              </a:buClr>
              <a:buSzPct val="80000"/>
              <a:buFont typeface="맑은 고딕" pitchFamily="50" charset="-127"/>
              <a:buNone/>
              <a:defRPr sz="1600" spc="-150"/>
            </a:lvl3pPr>
            <a:lvl4pPr marL="360000" indent="0">
              <a:lnSpc>
                <a:spcPct val="120000"/>
              </a:lnSpc>
              <a:buClr>
                <a:srgbClr val="FF0000"/>
              </a:buClr>
              <a:buSzPct val="70000"/>
              <a:buFont typeface="맑은 고딕" pitchFamily="50" charset="-127"/>
              <a:buNone/>
              <a:defRPr sz="1600" spc="-150"/>
            </a:lvl4pPr>
            <a:lvl5pPr marL="540000" indent="180000">
              <a:lnSpc>
                <a:spcPct val="120000"/>
              </a:lnSpc>
              <a:buClr>
                <a:srgbClr val="0070C0"/>
              </a:buClr>
              <a:buSzPct val="50000"/>
              <a:buFont typeface="Wingdings" pitchFamily="2" charset="2"/>
              <a:buChar char="l"/>
              <a:defRPr sz="1600" b="0" spc="-150">
                <a:solidFill>
                  <a:schemeClr val="tx1">
                    <a:lumMod val="50000"/>
                    <a:lumOff val="50000"/>
                  </a:schemeClr>
                </a:solidFill>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p:txBody>
      </p:sp>
      <p:sp>
        <p:nvSpPr>
          <p:cNvPr id="6" name="슬라이드 번호 개체 틀 5"/>
          <p:cNvSpPr>
            <a:spLocks noGrp="1"/>
          </p:cNvSpPr>
          <p:nvPr>
            <p:ph type="sldNum" sz="quarter" idx="10"/>
          </p:nvPr>
        </p:nvSpPr>
        <p:spPr>
          <a:xfrm>
            <a:off x="3419475" y="6519863"/>
            <a:ext cx="2133600" cy="365125"/>
          </a:xfrm>
        </p:spPr>
        <p:txBody>
          <a:bodyPr/>
          <a:lstStyle>
            <a:lvl1pPr>
              <a:defRPr b="1"/>
            </a:lvl1pPr>
          </a:lstStyle>
          <a:p>
            <a:pPr>
              <a:defRPr/>
            </a:pPr>
            <a:fld id="{C00187CB-D2A0-4CB0-AAEB-E08C0D1499A8}" type="slidenum">
              <a:rPr lang="ko-KR" altLang="en-US"/>
              <a:pPr>
                <a:defRPr/>
              </a:pPr>
              <a:t>‹#›</a:t>
            </a:fld>
            <a:endParaRPr lang="ko-KR" altLang="en-US"/>
          </a:p>
        </p:txBody>
      </p:sp>
    </p:spTree>
    <p:extLst>
      <p:ext uri="{BB962C8B-B14F-4D97-AF65-F5344CB8AC3E}">
        <p14:creationId xmlns:p14="http://schemas.microsoft.com/office/powerpoint/2010/main" val="878034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내용">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a:xfrm>
            <a:off x="241995" y="1052736"/>
            <a:ext cx="8640960" cy="5112568"/>
          </a:xfrm>
          <a:prstGeom prst="rect">
            <a:avLst/>
          </a:prstGeom>
          <a:ln>
            <a:solidFill>
              <a:schemeClr val="tx2">
                <a:lumMod val="20000"/>
                <a:lumOff val="80000"/>
              </a:schemeClr>
            </a:solidFill>
            <a:prstDash val="lgDash"/>
          </a:ln>
        </p:spPr>
        <p:txBody>
          <a:bodyPr/>
          <a:lstStyle>
            <a:lvl1pPr marL="360000" indent="-360000">
              <a:lnSpc>
                <a:spcPct val="120000"/>
              </a:lnSpc>
              <a:buClr>
                <a:schemeClr val="tx2">
                  <a:lumMod val="40000"/>
                  <a:lumOff val="60000"/>
                </a:schemeClr>
              </a:buClr>
              <a:buSzPct val="80000"/>
              <a:buFont typeface="맑은 고딕" pitchFamily="50" charset="-127"/>
              <a:buChar char="▶"/>
              <a:defRPr sz="1600" b="1" spc="0"/>
            </a:lvl1pPr>
            <a:lvl2pPr marL="252000" indent="180000">
              <a:lnSpc>
                <a:spcPct val="120000"/>
              </a:lnSpc>
              <a:buClr>
                <a:srgbClr val="0070C0"/>
              </a:buClr>
              <a:buSzPct val="70000"/>
              <a:buFont typeface="맑은 고딕" pitchFamily="50" charset="-127"/>
              <a:buChar char="▷"/>
              <a:defRPr sz="1200"/>
            </a:lvl2pPr>
            <a:lvl3pPr marL="720000" indent="-360000">
              <a:lnSpc>
                <a:spcPct val="120000"/>
              </a:lnSpc>
              <a:buClr>
                <a:srgbClr val="FF0000"/>
              </a:buClr>
              <a:buSzPct val="80000"/>
              <a:buFont typeface="맑은 고딕" pitchFamily="50" charset="-127"/>
              <a:buChar char="▶"/>
              <a:defRPr sz="1600" b="1" spc="0"/>
            </a:lvl3pPr>
            <a:lvl4pPr marL="468000" indent="180000">
              <a:lnSpc>
                <a:spcPct val="120000"/>
              </a:lnSpc>
              <a:buClr>
                <a:srgbClr val="FF0000"/>
              </a:buClr>
              <a:buSzPct val="70000"/>
              <a:buFont typeface="맑은 고딕" pitchFamily="50" charset="-127"/>
              <a:buChar char="▷"/>
              <a:defRPr sz="1200" spc="-150">
                <a:solidFill>
                  <a:schemeClr val="tx1">
                    <a:lumMod val="65000"/>
                    <a:lumOff val="35000"/>
                  </a:schemeClr>
                </a:solidFill>
              </a:defRPr>
            </a:lvl4pPr>
            <a:lvl5pPr marL="1080000" indent="-360000">
              <a:lnSpc>
                <a:spcPct val="120000"/>
              </a:lnSpc>
              <a:buClr>
                <a:schemeClr val="bg1">
                  <a:lumMod val="50000"/>
                </a:schemeClr>
              </a:buClr>
              <a:buSzPct val="50000"/>
              <a:buFont typeface="Wingdings" pitchFamily="2" charset="2"/>
              <a:buChar char="l"/>
              <a:defRPr sz="1600" b="1" spc="0"/>
            </a:lvl5pPr>
          </a:lstStyle>
          <a:p>
            <a:pPr lvl="0"/>
            <a:r>
              <a:rPr lang="ko-KR" altLang="en-US" dirty="0" smtClean="0"/>
              <a:t>마스터 텍스트 스타일을 </a:t>
            </a:r>
            <a:r>
              <a:rPr lang="ko-KR" altLang="en-US" dirty="0" err="1" smtClean="0"/>
              <a:t>편집합니</a:t>
            </a:r>
            <a:r>
              <a:rPr lang="ko-KR" altLang="en-US" dirty="0" smtClean="0"/>
              <a:t>   다</a:t>
            </a:r>
          </a:p>
          <a:p>
            <a:pPr lvl="2"/>
            <a:r>
              <a:rPr lang="ko-KR" altLang="en-US" dirty="0" smtClean="0"/>
              <a:t>둘째 수준</a:t>
            </a:r>
          </a:p>
          <a:p>
            <a:pPr lvl="4"/>
            <a:r>
              <a:rPr lang="ko-KR" altLang="en-US" dirty="0" smtClean="0"/>
              <a:t>셋째 수준</a:t>
            </a:r>
          </a:p>
        </p:txBody>
      </p:sp>
      <p:sp>
        <p:nvSpPr>
          <p:cNvPr id="4" name="슬라이드 번호 개체 틀 5"/>
          <p:cNvSpPr>
            <a:spLocks noGrp="1"/>
          </p:cNvSpPr>
          <p:nvPr>
            <p:ph type="sldNum" sz="quarter" idx="10"/>
          </p:nvPr>
        </p:nvSpPr>
        <p:spPr>
          <a:xfrm>
            <a:off x="3419475" y="6519863"/>
            <a:ext cx="2133600" cy="365125"/>
          </a:xfrm>
        </p:spPr>
        <p:txBody>
          <a:bodyPr/>
          <a:lstStyle>
            <a:lvl1pPr>
              <a:defRPr b="1"/>
            </a:lvl1pPr>
          </a:lstStyle>
          <a:p>
            <a:pPr>
              <a:defRPr/>
            </a:pPr>
            <a:fld id="{D6DEC2FE-B0DB-4456-877E-D7AACC38A918}" type="slidenum">
              <a:rPr lang="ko-KR" altLang="en-US"/>
              <a:pPr>
                <a:defRPr/>
              </a:pPr>
              <a:t>‹#›</a:t>
            </a:fld>
            <a:endParaRPr lang="ko-KR" altLang="en-US"/>
          </a:p>
        </p:txBody>
      </p:sp>
    </p:spTree>
    <p:extLst>
      <p:ext uri="{BB962C8B-B14F-4D97-AF65-F5344CB8AC3E}">
        <p14:creationId xmlns:p14="http://schemas.microsoft.com/office/powerpoint/2010/main" val="1453394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구역 머리글">
    <p:spTree>
      <p:nvGrpSpPr>
        <p:cNvPr id="1" name=""/>
        <p:cNvGrpSpPr/>
        <p:nvPr/>
      </p:nvGrpSpPr>
      <p:grpSpPr>
        <a:xfrm>
          <a:off x="0" y="0"/>
          <a:ext cx="0" cy="0"/>
          <a:chOff x="0" y="0"/>
          <a:chExt cx="0" cy="0"/>
        </a:xfrm>
      </p:grpSpPr>
      <p:sp>
        <p:nvSpPr>
          <p:cNvPr id="7" name="직사각형 6"/>
          <p:cNvSpPr/>
          <p:nvPr/>
        </p:nvSpPr>
        <p:spPr>
          <a:xfrm>
            <a:off x="0" y="18628"/>
            <a:ext cx="9144000" cy="6858000"/>
          </a:xfrm>
          <a:prstGeom prst="rect">
            <a:avLst/>
          </a:prstGeom>
          <a:gradFill flip="none" rotWithShape="1">
            <a:gsLst>
              <a:gs pos="1000">
                <a:schemeClr val="bg1"/>
              </a:gs>
              <a:gs pos="20000">
                <a:schemeClr val="bg1"/>
              </a:gs>
              <a:gs pos="50000">
                <a:schemeClr val="bg1"/>
              </a:gs>
              <a:gs pos="63000">
                <a:schemeClr val="bg1"/>
              </a:gs>
              <a:gs pos="95000">
                <a:schemeClr val="accent5">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spc="-150">
              <a:solidFill>
                <a:prstClr val="white"/>
              </a:solidFill>
              <a:latin typeface="나눔고딕 ExtraBold" pitchFamily="50" charset="-127"/>
              <a:ea typeface="나눔고딕 ExtraBold" pitchFamily="50" charset="-127"/>
            </a:endParaRPr>
          </a:p>
        </p:txBody>
      </p:sp>
      <p:sp>
        <p:nvSpPr>
          <p:cNvPr id="2" name="제목 1"/>
          <p:cNvSpPr>
            <a:spLocks noGrp="1"/>
          </p:cNvSpPr>
          <p:nvPr>
            <p:ph type="title"/>
          </p:nvPr>
        </p:nvSpPr>
        <p:spPr>
          <a:xfrm>
            <a:off x="722313" y="4011141"/>
            <a:ext cx="7772400" cy="1362075"/>
          </a:xfrm>
          <a:prstGeom prst="rect">
            <a:avLst/>
          </a:prstGeom>
        </p:spPr>
        <p:txBody>
          <a:bodyPr anchor="t">
            <a:normAutofit/>
          </a:bodyPr>
          <a:lstStyle>
            <a:lvl1pPr algn="l">
              <a:defRPr sz="4400" b="1" cap="all" spc="-150">
                <a:latin typeface="나눔고딕 ExtraBold" pitchFamily="50" charset="-127"/>
                <a:ea typeface="나눔고딕 ExtraBold" pitchFamily="50" charset="-127"/>
              </a:defRPr>
            </a:lvl1pPr>
          </a:lstStyle>
          <a:p>
            <a:r>
              <a:rPr lang="ko-KR" altLang="en-US" smtClean="0"/>
              <a:t>마스터 제목 스타일 편집</a:t>
            </a:r>
            <a:endParaRPr lang="ko-KR" altLang="en-US" dirty="0"/>
          </a:p>
        </p:txBody>
      </p:sp>
      <p:sp>
        <p:nvSpPr>
          <p:cNvPr id="3" name="텍스트 개체 틀 2"/>
          <p:cNvSpPr>
            <a:spLocks noGrp="1"/>
          </p:cNvSpPr>
          <p:nvPr>
            <p:ph type="body" idx="1"/>
          </p:nvPr>
        </p:nvSpPr>
        <p:spPr>
          <a:xfrm>
            <a:off x="722313" y="2276872"/>
            <a:ext cx="7772400" cy="1500187"/>
          </a:xfrm>
          <a:prstGeom prst="rect">
            <a:avLst/>
          </a:prstGeom>
        </p:spPr>
        <p:txBody>
          <a:bodyPr anchor="b">
            <a:normAutofit/>
          </a:bodyPr>
          <a:lstStyle>
            <a:lvl1pPr marL="0" indent="0">
              <a:buNone/>
              <a:defRPr sz="2800" spc="-150">
                <a:solidFill>
                  <a:schemeClr val="tx1">
                    <a:tint val="75000"/>
                  </a:schemeClr>
                </a:solidFill>
                <a:latin typeface="나눔고딕 ExtraBold" pitchFamily="50" charset="-127"/>
                <a:ea typeface="나눔고딕 ExtraBold" pitchFamily="50" charset="-12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5" name="바닥글 개체 틀 4"/>
          <p:cNvSpPr>
            <a:spLocks noGrp="1"/>
          </p:cNvSpPr>
          <p:nvPr>
            <p:ph type="ftr" sz="quarter" idx="11"/>
          </p:nvPr>
        </p:nvSpPr>
        <p:spPr>
          <a:xfrm>
            <a:off x="547936" y="6357742"/>
            <a:ext cx="2895600" cy="365125"/>
          </a:xfrm>
          <a:prstGeom prst="rect">
            <a:avLst/>
          </a:prstGeom>
        </p:spPr>
        <p:txBody>
          <a:bodyPr/>
          <a:lstStyle>
            <a:lvl1pPr>
              <a:defRPr spc="-150">
                <a:latin typeface="나눔고딕 ExtraBold" pitchFamily="50" charset="-127"/>
                <a:ea typeface="나눔고딕 ExtraBold" pitchFamily="50" charset="-127"/>
              </a:defRPr>
            </a:lvl1pPr>
          </a:lstStyle>
          <a:p>
            <a:pPr fontAlgn="base">
              <a:spcBef>
                <a:spcPct val="0"/>
              </a:spcBef>
              <a:spcAft>
                <a:spcPct val="0"/>
              </a:spcAft>
            </a:pPr>
            <a:r>
              <a:rPr kumimoji="1" lang="en-US" altLang="ko-KR" dirty="0" smtClean="0">
                <a:solidFill>
                  <a:prstClr val="black"/>
                </a:solidFill>
              </a:rPr>
              <a:t>Practice and Plan of Financing Innovation for Creative Finance Activation</a:t>
            </a:r>
            <a:endParaRPr kumimoji="1" lang="ko-KR" altLang="en-US" dirty="0">
              <a:solidFill>
                <a:prstClr val="black"/>
              </a:solidFill>
            </a:endParaRPr>
          </a:p>
        </p:txBody>
      </p:sp>
      <p:sp>
        <p:nvSpPr>
          <p:cNvPr id="8" name="직사각형 7"/>
          <p:cNvSpPr/>
          <p:nvPr/>
        </p:nvSpPr>
        <p:spPr>
          <a:xfrm>
            <a:off x="0" y="3212976"/>
            <a:ext cx="146568" cy="36724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prstClr val="white"/>
              </a:solidFill>
              <a:latin typeface="나눔고딕 ExtraBold" pitchFamily="50" charset="-127"/>
              <a:ea typeface="나눔고딕 ExtraBold" pitchFamily="50" charset="-127"/>
            </a:endParaRPr>
          </a:p>
        </p:txBody>
      </p:sp>
      <p:sp>
        <p:nvSpPr>
          <p:cNvPr id="9" name="직사각형 8"/>
          <p:cNvSpPr/>
          <p:nvPr/>
        </p:nvSpPr>
        <p:spPr>
          <a:xfrm>
            <a:off x="0" y="1916832"/>
            <a:ext cx="146568" cy="19874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prstClr val="white"/>
              </a:solidFill>
              <a:latin typeface="나눔고딕 ExtraBold" pitchFamily="50" charset="-127"/>
              <a:ea typeface="나눔고딕 ExtraBold" pitchFamily="50" charset="-127"/>
            </a:endParaRPr>
          </a:p>
        </p:txBody>
      </p:sp>
      <p:cxnSp>
        <p:nvCxnSpPr>
          <p:cNvPr id="11" name="직선 연결선 10"/>
          <p:cNvCxnSpPr/>
          <p:nvPr/>
        </p:nvCxnSpPr>
        <p:spPr>
          <a:xfrm>
            <a:off x="0" y="3904297"/>
            <a:ext cx="7668344" cy="0"/>
          </a:xfrm>
          <a:prstGeom prst="line">
            <a:avLst/>
          </a:prstGeom>
          <a:ln>
            <a:gradFill>
              <a:gsLst>
                <a:gs pos="0">
                  <a:schemeClr val="tx2">
                    <a:lumMod val="50000"/>
                  </a:schemeClr>
                </a:gs>
                <a:gs pos="50000">
                  <a:schemeClr val="tx2">
                    <a:lumMod val="50000"/>
                    <a:alpha val="52000"/>
                  </a:schemeClr>
                </a:gs>
                <a:gs pos="100000">
                  <a:schemeClr val="accent1">
                    <a:tint val="23500"/>
                    <a:satMod val="160000"/>
                    <a:alpha val="0"/>
                  </a:schemeClr>
                </a:gs>
              </a:gsLst>
              <a:lin ang="120000" scaled="0"/>
            </a:gradFill>
          </a:ln>
        </p:spPr>
        <p:style>
          <a:lnRef idx="1">
            <a:schemeClr val="accent1"/>
          </a:lnRef>
          <a:fillRef idx="0">
            <a:schemeClr val="accent1"/>
          </a:fillRef>
          <a:effectRef idx="0">
            <a:schemeClr val="accent1"/>
          </a:effectRef>
          <a:fontRef idx="minor">
            <a:schemeClr val="tx1"/>
          </a:fontRef>
        </p:style>
      </p:cxnSp>
      <p:pic>
        <p:nvPicPr>
          <p:cNvPr id="12" name="Picture 5" descr="C:\Users\Risingdream\Pictures\121f47_6ee7ddc1c5fa460983336fcaf7ec8494_png_srz_1185_905_85_22_0_50_1_20_0.pn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29101" t="97" r="-9231" b="40986"/>
          <a:stretch/>
        </p:blipFill>
        <p:spPr bwMode="auto">
          <a:xfrm>
            <a:off x="4947408" y="5509502"/>
            <a:ext cx="4499928" cy="1359858"/>
          </a:xfrm>
          <a:prstGeom prst="rect">
            <a:avLst/>
          </a:prstGeom>
          <a:noFill/>
          <a:extLst>
            <a:ext uri="{909E8E84-426E-40DD-AFC4-6F175D3DCCD1}">
              <a14:hiddenFill xmlns:a14="http://schemas.microsoft.com/office/drawing/2010/main">
                <a:solidFill>
                  <a:srgbClr val="FFFFFF"/>
                </a:solidFill>
              </a14:hiddenFill>
            </a:ext>
          </a:extLst>
        </p:spPr>
      </p:pic>
      <p:sp>
        <p:nvSpPr>
          <p:cNvPr id="14" name="슬라이드 번호 개체 틀 5"/>
          <p:cNvSpPr txBox="1">
            <a:spLocks/>
          </p:cNvSpPr>
          <p:nvPr userDrawn="1"/>
        </p:nvSpPr>
        <p:spPr>
          <a:xfrm>
            <a:off x="234504" y="6356350"/>
            <a:ext cx="621432"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spc="-150">
                <a:solidFill>
                  <a:schemeClr val="tx1">
                    <a:tint val="75000"/>
                  </a:schemeClr>
                </a:solidFill>
                <a:latin typeface="나눔고딕 ExtraBold" pitchFamily="50" charset="-127"/>
                <a:ea typeface="나눔고딕 ExtraBold" pitchFamily="50" charset="-127"/>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pPr>
            <a:fld id="{CFDAA355-F848-4121-921E-58CC0DD21412}" type="slidenum">
              <a:rPr kumimoji="1" lang="ko-KR" altLang="en-US" smtClean="0">
                <a:solidFill>
                  <a:prstClr val="black">
                    <a:tint val="75000"/>
                  </a:prstClr>
                </a:solidFill>
              </a:rPr>
              <a:pPr fontAlgn="base">
                <a:spcBef>
                  <a:spcPct val="0"/>
                </a:spcBef>
                <a:spcAft>
                  <a:spcPct val="0"/>
                </a:spcAft>
              </a:pPr>
              <a:t>‹#›</a:t>
            </a:fld>
            <a:endParaRPr kumimoji="1" lang="ko-KR" altLang="en-US" dirty="0">
              <a:solidFill>
                <a:prstClr val="black">
                  <a:tint val="75000"/>
                </a:prstClr>
              </a:solidFill>
            </a:endParaRPr>
          </a:p>
        </p:txBody>
      </p:sp>
    </p:spTree>
    <p:extLst>
      <p:ext uri="{BB962C8B-B14F-4D97-AF65-F5344CB8AC3E}">
        <p14:creationId xmlns:p14="http://schemas.microsoft.com/office/powerpoint/2010/main" val="15561047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28650" y="6356351"/>
            <a:ext cx="2057400" cy="365125"/>
          </a:xfrm>
          <a:prstGeom prst="rect">
            <a:avLst/>
          </a:prstGeom>
        </p:spPr>
        <p:txBody>
          <a:bodyPr/>
          <a:lstStyle/>
          <a:p>
            <a:fld id="{1A10FD9A-8FA4-4DB7-8235-D8257E9E4F8C}" type="datetimeFigureOut">
              <a:rPr lang="ko-KR" altLang="en-US" smtClean="0"/>
              <a:t>2016-02-24</a:t>
            </a:fld>
            <a:endParaRPr lang="ko-KR" altLang="en-US"/>
          </a:p>
        </p:txBody>
      </p:sp>
      <p:sp>
        <p:nvSpPr>
          <p:cNvPr id="3" name="바닥글 개체 틀 2"/>
          <p:cNvSpPr>
            <a:spLocks noGrp="1"/>
          </p:cNvSpPr>
          <p:nvPr>
            <p:ph type="ftr" sz="quarter" idx="11"/>
          </p:nvPr>
        </p:nvSpPr>
        <p:spPr>
          <a:xfrm>
            <a:off x="3028950" y="6356351"/>
            <a:ext cx="3086100" cy="365125"/>
          </a:xfrm>
          <a:prstGeom prst="rect">
            <a:avLst/>
          </a:prstGeom>
        </p:spPr>
        <p:txBody>
          <a:bodyPr/>
          <a:lstStyle/>
          <a:p>
            <a:endParaRPr lang="ko-KR" altLang="en-US"/>
          </a:p>
        </p:txBody>
      </p:sp>
      <p:sp>
        <p:nvSpPr>
          <p:cNvPr id="4" name="슬라이드 번호 개체 틀 3"/>
          <p:cNvSpPr>
            <a:spLocks noGrp="1"/>
          </p:cNvSpPr>
          <p:nvPr>
            <p:ph type="sldNum" sz="quarter" idx="12"/>
          </p:nvPr>
        </p:nvSpPr>
        <p:spPr/>
        <p:txBody>
          <a:bodyPr/>
          <a:lstStyle/>
          <a:p>
            <a:fld id="{62CEC6FE-495F-4F47-ABE1-BCB4AA0DEC74}" type="slidenum">
              <a:rPr lang="ko-KR" altLang="en-US" smtClean="0"/>
              <a:t>‹#›</a:t>
            </a:fld>
            <a:endParaRPr lang="ko-KR" altLang="en-US"/>
          </a:p>
        </p:txBody>
      </p:sp>
    </p:spTree>
    <p:extLst>
      <p:ext uri="{BB962C8B-B14F-4D97-AF65-F5344CB8AC3E}">
        <p14:creationId xmlns:p14="http://schemas.microsoft.com/office/powerpoint/2010/main" val="2992112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제목">
    <p:spTree>
      <p:nvGrpSpPr>
        <p:cNvPr id="1" name=""/>
        <p:cNvGrpSpPr/>
        <p:nvPr/>
      </p:nvGrpSpPr>
      <p:grpSpPr>
        <a:xfrm>
          <a:off x="0" y="0"/>
          <a:ext cx="0" cy="0"/>
          <a:chOff x="0" y="0"/>
          <a:chExt cx="0" cy="0"/>
        </a:xfrm>
      </p:grpSpPr>
      <p:pic>
        <p:nvPicPr>
          <p:cNvPr id="4" name="그림 10" descr="표지배경_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직선 연결선 4"/>
          <p:cNvCxnSpPr/>
          <p:nvPr userDrawn="1"/>
        </p:nvCxnSpPr>
        <p:spPr>
          <a:xfrm>
            <a:off x="4427538" y="3429000"/>
            <a:ext cx="4733925" cy="0"/>
          </a:xfrm>
          <a:prstGeom prst="line">
            <a:avLst/>
          </a:prstGeom>
          <a:ln w="76200">
            <a:solidFill>
              <a:srgbClr val="005DA9"/>
            </a:solidFill>
          </a:ln>
        </p:spPr>
        <p:style>
          <a:lnRef idx="1">
            <a:schemeClr val="accent1"/>
          </a:lnRef>
          <a:fillRef idx="0">
            <a:schemeClr val="accent1"/>
          </a:fillRef>
          <a:effectRef idx="0">
            <a:schemeClr val="accent1"/>
          </a:effectRef>
          <a:fontRef idx="minor">
            <a:schemeClr val="tx1"/>
          </a:fontRef>
        </p:style>
      </p:cxnSp>
      <p:pic>
        <p:nvPicPr>
          <p:cNvPr id="6" name="그림 15" descr="KSP풀네임조합_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29425" y="549275"/>
            <a:ext cx="172243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ctrTitle"/>
          </p:nvPr>
        </p:nvSpPr>
        <p:spPr>
          <a:xfrm>
            <a:off x="4432448" y="2797548"/>
            <a:ext cx="4716000" cy="607069"/>
          </a:xfrm>
          <a:prstGeom prst="rect">
            <a:avLst/>
          </a:prstGeom>
        </p:spPr>
        <p:txBody>
          <a:bodyPr>
            <a:normAutofit/>
          </a:bodyPr>
          <a:lstStyle>
            <a:lvl1pPr>
              <a:defRPr sz="2800" b="1">
                <a:solidFill>
                  <a:schemeClr val="bg1"/>
                </a:solidFill>
                <a:effectLst/>
              </a:defRPr>
            </a:lvl1pPr>
          </a:lstStyle>
          <a:p>
            <a:r>
              <a:rPr lang="ko-KR" altLang="en-US" smtClean="0"/>
              <a:t>마스터 제목 스타일 편집</a:t>
            </a:r>
            <a:endParaRPr lang="ko-KR" altLang="en-US" dirty="0"/>
          </a:p>
        </p:txBody>
      </p:sp>
      <p:sp>
        <p:nvSpPr>
          <p:cNvPr id="3" name="부제목 2"/>
          <p:cNvSpPr>
            <a:spLocks noGrp="1"/>
          </p:cNvSpPr>
          <p:nvPr>
            <p:ph type="subTitle" idx="1"/>
          </p:nvPr>
        </p:nvSpPr>
        <p:spPr>
          <a:xfrm>
            <a:off x="4574620" y="3867150"/>
            <a:ext cx="4716000" cy="1752600"/>
          </a:xfrm>
          <a:prstGeom prst="rect">
            <a:avLst/>
          </a:prstGeom>
        </p:spPr>
        <p:txBody>
          <a:bodyPr>
            <a:normAutofit/>
          </a:bodyPr>
          <a:lstStyle>
            <a:lvl1pPr marL="0" indent="0" algn="l">
              <a:buNone/>
              <a:defRPr sz="14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dirty="0"/>
          </a:p>
        </p:txBody>
      </p:sp>
    </p:spTree>
    <p:extLst>
      <p:ext uri="{BB962C8B-B14F-4D97-AF65-F5344CB8AC3E}">
        <p14:creationId xmlns:p14="http://schemas.microsoft.com/office/powerpoint/2010/main" val="40626180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1_목차">
    <p:spTree>
      <p:nvGrpSpPr>
        <p:cNvPr id="1" name=""/>
        <p:cNvGrpSpPr/>
        <p:nvPr/>
      </p:nvGrpSpPr>
      <p:grpSpPr>
        <a:xfrm>
          <a:off x="0" y="0"/>
          <a:ext cx="0" cy="0"/>
          <a:chOff x="0" y="0"/>
          <a:chExt cx="0" cy="0"/>
        </a:xfrm>
      </p:grpSpPr>
      <p:pic>
        <p:nvPicPr>
          <p:cNvPr id="4" name="그림 10" descr="ppt속지상부.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882015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title"/>
          </p:nvPr>
        </p:nvSpPr>
        <p:spPr>
          <a:xfrm>
            <a:off x="4716016" y="1988840"/>
            <a:ext cx="3528392" cy="346050"/>
          </a:xfrm>
          <a:prstGeom prst="rect">
            <a:avLst/>
          </a:prstGeom>
        </p:spPr>
        <p:txBody>
          <a:bodyPr/>
          <a:lstStyle>
            <a:lvl1pPr algn="l">
              <a:defRPr sz="2000" b="1" spc="300" baseline="0">
                <a:solidFill>
                  <a:schemeClr val="bg1"/>
                </a:solidFill>
              </a:defRPr>
            </a:lvl1pPr>
          </a:lstStyle>
          <a:p>
            <a:r>
              <a:rPr lang="ko-KR" altLang="en-US" smtClean="0"/>
              <a:t>마스터 제목 스타일 편집</a:t>
            </a:r>
            <a:endParaRPr lang="ko-KR" altLang="en-US" dirty="0"/>
          </a:p>
        </p:txBody>
      </p:sp>
      <p:sp>
        <p:nvSpPr>
          <p:cNvPr id="3" name="내용 개체 틀 2"/>
          <p:cNvSpPr>
            <a:spLocks noGrp="1"/>
          </p:cNvSpPr>
          <p:nvPr>
            <p:ph idx="1"/>
          </p:nvPr>
        </p:nvSpPr>
        <p:spPr>
          <a:xfrm>
            <a:off x="4499992" y="2780927"/>
            <a:ext cx="3816424" cy="3660601"/>
          </a:xfrm>
          <a:prstGeom prst="rect">
            <a:avLst/>
          </a:prstGeom>
          <a:ln>
            <a:noFill/>
            <a:prstDash val="lgDash"/>
          </a:ln>
        </p:spPr>
        <p:txBody>
          <a:bodyPr/>
          <a:lstStyle>
            <a:lvl1pPr marL="360000" indent="360000">
              <a:lnSpc>
                <a:spcPct val="120000"/>
              </a:lnSpc>
              <a:buClr>
                <a:schemeClr val="tx2">
                  <a:lumMod val="40000"/>
                  <a:lumOff val="60000"/>
                </a:schemeClr>
              </a:buClr>
              <a:buSzPct val="80000"/>
              <a:buFont typeface="+mj-lt"/>
              <a:buAutoNum type="romanUcPeriod"/>
              <a:defRPr sz="2000" b="1">
                <a:solidFill>
                  <a:srgbClr val="0070C0"/>
                </a:solidFill>
              </a:defRPr>
            </a:lvl1pPr>
            <a:lvl2pPr marL="360000" indent="360000">
              <a:lnSpc>
                <a:spcPct val="120000"/>
              </a:lnSpc>
              <a:buClr>
                <a:srgbClr val="0070C0"/>
              </a:buClr>
              <a:buSzPct val="70000"/>
              <a:buFont typeface="+mj-lt"/>
              <a:buAutoNum type="arabicPeriod"/>
              <a:defRPr sz="1600" b="0">
                <a:solidFill>
                  <a:schemeClr val="tx1"/>
                </a:solidFill>
              </a:defRPr>
            </a:lvl2pPr>
            <a:lvl3pPr marL="360000" indent="0">
              <a:lnSpc>
                <a:spcPct val="120000"/>
              </a:lnSpc>
              <a:buClr>
                <a:srgbClr val="FF0000"/>
              </a:buClr>
              <a:buSzPct val="80000"/>
              <a:buFont typeface="맑은 고딕" pitchFamily="50" charset="-127"/>
              <a:buNone/>
              <a:defRPr sz="1600" spc="-150"/>
            </a:lvl3pPr>
            <a:lvl4pPr marL="360000" indent="0">
              <a:lnSpc>
                <a:spcPct val="120000"/>
              </a:lnSpc>
              <a:buClr>
                <a:srgbClr val="FF0000"/>
              </a:buClr>
              <a:buSzPct val="70000"/>
              <a:buFont typeface="맑은 고딕" pitchFamily="50" charset="-127"/>
              <a:buNone/>
              <a:defRPr sz="1600" spc="-150"/>
            </a:lvl4pPr>
            <a:lvl5pPr marL="540000" indent="180000">
              <a:lnSpc>
                <a:spcPct val="120000"/>
              </a:lnSpc>
              <a:buClr>
                <a:srgbClr val="0070C0"/>
              </a:buClr>
              <a:buSzPct val="50000"/>
              <a:buFont typeface="Wingdings" pitchFamily="2" charset="2"/>
              <a:buChar char="l"/>
              <a:defRPr sz="1600" b="0" spc="-150">
                <a:solidFill>
                  <a:schemeClr val="tx1">
                    <a:lumMod val="50000"/>
                    <a:lumOff val="50000"/>
                  </a:schemeClr>
                </a:solidFill>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p:txBody>
      </p:sp>
      <p:sp>
        <p:nvSpPr>
          <p:cNvPr id="6" name="슬라이드 번호 개체 틀 5"/>
          <p:cNvSpPr>
            <a:spLocks noGrp="1"/>
          </p:cNvSpPr>
          <p:nvPr>
            <p:ph type="sldNum" sz="quarter" idx="10"/>
          </p:nvPr>
        </p:nvSpPr>
        <p:spPr>
          <a:xfrm>
            <a:off x="3419475" y="6519863"/>
            <a:ext cx="2133600" cy="365125"/>
          </a:xfrm>
        </p:spPr>
        <p:txBody>
          <a:bodyPr/>
          <a:lstStyle>
            <a:lvl1pPr>
              <a:defRPr b="1"/>
            </a:lvl1pPr>
          </a:lstStyle>
          <a:p>
            <a:pPr>
              <a:defRPr/>
            </a:pPr>
            <a:fld id="{C00187CB-D2A0-4CB0-AAEB-E08C0D1499A8}" type="slidenum">
              <a:rPr lang="ko-KR" altLang="en-US"/>
              <a:pPr>
                <a:defRPr/>
              </a:pPr>
              <a:t>‹#›</a:t>
            </a:fld>
            <a:endParaRPr lang="ko-KR" altLang="en-US"/>
          </a:p>
        </p:txBody>
      </p:sp>
    </p:spTree>
    <p:extLst>
      <p:ext uri="{BB962C8B-B14F-4D97-AF65-F5344CB8AC3E}">
        <p14:creationId xmlns:p14="http://schemas.microsoft.com/office/powerpoint/2010/main" val="8780347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내용">
    <p:spTree>
      <p:nvGrpSpPr>
        <p:cNvPr id="1" name=""/>
        <p:cNvGrpSpPr/>
        <p:nvPr/>
      </p:nvGrpSpPr>
      <p:grpSpPr>
        <a:xfrm>
          <a:off x="0" y="0"/>
          <a:ext cx="0" cy="0"/>
          <a:chOff x="0" y="0"/>
          <a:chExt cx="0" cy="0"/>
        </a:xfrm>
      </p:grpSpPr>
      <p:sp>
        <p:nvSpPr>
          <p:cNvPr id="3" name="내용 개체 틀 2"/>
          <p:cNvSpPr>
            <a:spLocks noGrp="1"/>
          </p:cNvSpPr>
          <p:nvPr>
            <p:ph idx="1"/>
          </p:nvPr>
        </p:nvSpPr>
        <p:spPr>
          <a:xfrm>
            <a:off x="241995" y="1052736"/>
            <a:ext cx="8640960" cy="5112568"/>
          </a:xfrm>
          <a:prstGeom prst="rect">
            <a:avLst/>
          </a:prstGeom>
          <a:ln>
            <a:solidFill>
              <a:schemeClr val="tx2">
                <a:lumMod val="20000"/>
                <a:lumOff val="80000"/>
              </a:schemeClr>
            </a:solidFill>
            <a:prstDash val="lgDash"/>
          </a:ln>
        </p:spPr>
        <p:txBody>
          <a:bodyPr/>
          <a:lstStyle>
            <a:lvl1pPr marL="180000" indent="180000">
              <a:lnSpc>
                <a:spcPct val="120000"/>
              </a:lnSpc>
              <a:buClr>
                <a:schemeClr val="tx2">
                  <a:lumMod val="40000"/>
                  <a:lumOff val="60000"/>
                </a:schemeClr>
              </a:buClr>
              <a:buSzPct val="80000"/>
              <a:buFont typeface="맑은 고딕" pitchFamily="50" charset="-127"/>
              <a:buChar char="▶"/>
              <a:defRPr sz="1200"/>
            </a:lvl1pPr>
            <a:lvl2pPr marL="252000" indent="180000">
              <a:lnSpc>
                <a:spcPct val="120000"/>
              </a:lnSpc>
              <a:buClr>
                <a:srgbClr val="0070C0"/>
              </a:buClr>
              <a:buSzPct val="70000"/>
              <a:buFont typeface="맑은 고딕" pitchFamily="50" charset="-127"/>
              <a:buChar char="▷"/>
              <a:defRPr sz="1200"/>
            </a:lvl2pPr>
            <a:lvl3pPr marL="360000" indent="180000">
              <a:lnSpc>
                <a:spcPct val="120000"/>
              </a:lnSpc>
              <a:buClr>
                <a:srgbClr val="FF0000"/>
              </a:buClr>
              <a:buSzPct val="80000"/>
              <a:buFont typeface="맑은 고딕" pitchFamily="50" charset="-127"/>
              <a:buChar char="▶"/>
              <a:defRPr sz="1200" b="1" spc="0"/>
            </a:lvl3pPr>
            <a:lvl4pPr marL="468000" indent="180000">
              <a:lnSpc>
                <a:spcPct val="120000"/>
              </a:lnSpc>
              <a:buClr>
                <a:srgbClr val="FF0000"/>
              </a:buClr>
              <a:buSzPct val="70000"/>
              <a:buFont typeface="맑은 고딕" pitchFamily="50" charset="-127"/>
              <a:buChar char="▷"/>
              <a:defRPr sz="1200" spc="-150">
                <a:solidFill>
                  <a:schemeClr val="tx1">
                    <a:lumMod val="65000"/>
                    <a:lumOff val="35000"/>
                  </a:schemeClr>
                </a:solidFill>
              </a:defRPr>
            </a:lvl4pPr>
            <a:lvl5pPr marL="540000" indent="180000">
              <a:lnSpc>
                <a:spcPct val="120000"/>
              </a:lnSpc>
              <a:buClr>
                <a:schemeClr val="bg1">
                  <a:lumMod val="50000"/>
                </a:schemeClr>
              </a:buClr>
              <a:buSzPct val="50000"/>
              <a:buFont typeface="Wingdings" pitchFamily="2" charset="2"/>
              <a:buChar char="l"/>
              <a:defRPr sz="1200" spc="-300"/>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제목 1"/>
          <p:cNvSpPr>
            <a:spLocks noGrp="1"/>
          </p:cNvSpPr>
          <p:nvPr>
            <p:ph type="title"/>
          </p:nvPr>
        </p:nvSpPr>
        <p:spPr>
          <a:xfrm>
            <a:off x="113978" y="331788"/>
            <a:ext cx="4386014" cy="346050"/>
          </a:xfrm>
          <a:prstGeom prst="rect">
            <a:avLst/>
          </a:prstGeom>
        </p:spPr>
        <p:txBody>
          <a:bodyPr/>
          <a:lstStyle>
            <a:lvl1pPr algn="l">
              <a:defRPr sz="1600" b="1" spc="0" baseline="0">
                <a:solidFill>
                  <a:schemeClr val="bg1"/>
                </a:solidFill>
              </a:defRPr>
            </a:lvl1pPr>
          </a:lstStyle>
          <a:p>
            <a:r>
              <a:rPr lang="ko-KR" altLang="en-US" smtClean="0"/>
              <a:t>마스터 제목 스타일 편집</a:t>
            </a:r>
            <a:endParaRPr lang="ko-KR" altLang="en-US" dirty="0"/>
          </a:p>
        </p:txBody>
      </p:sp>
      <p:sp>
        <p:nvSpPr>
          <p:cNvPr id="4" name="슬라이드 번호 개체 틀 5"/>
          <p:cNvSpPr>
            <a:spLocks noGrp="1"/>
          </p:cNvSpPr>
          <p:nvPr>
            <p:ph type="sldNum" sz="quarter" idx="10"/>
          </p:nvPr>
        </p:nvSpPr>
        <p:spPr>
          <a:xfrm>
            <a:off x="3419475" y="6519863"/>
            <a:ext cx="2133600" cy="365125"/>
          </a:xfrm>
        </p:spPr>
        <p:txBody>
          <a:bodyPr/>
          <a:lstStyle>
            <a:lvl1pPr>
              <a:defRPr b="1"/>
            </a:lvl1pPr>
          </a:lstStyle>
          <a:p>
            <a:pPr>
              <a:defRPr/>
            </a:pPr>
            <a:fld id="{D6DEC2FE-B0DB-4456-877E-D7AACC38A918}" type="slidenum">
              <a:rPr lang="ko-KR" altLang="en-US"/>
              <a:pPr>
                <a:defRPr/>
              </a:pPr>
              <a:t>‹#›</a:t>
            </a:fld>
            <a:endParaRPr lang="ko-KR" altLang="en-US"/>
          </a:p>
        </p:txBody>
      </p:sp>
    </p:spTree>
    <p:extLst>
      <p:ext uri="{BB962C8B-B14F-4D97-AF65-F5344CB8AC3E}">
        <p14:creationId xmlns:p14="http://schemas.microsoft.com/office/powerpoint/2010/main" val="14533945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구역 머리글">
    <p:spTree>
      <p:nvGrpSpPr>
        <p:cNvPr id="1" name=""/>
        <p:cNvGrpSpPr/>
        <p:nvPr/>
      </p:nvGrpSpPr>
      <p:grpSpPr>
        <a:xfrm>
          <a:off x="0" y="0"/>
          <a:ext cx="0" cy="0"/>
          <a:chOff x="0" y="0"/>
          <a:chExt cx="0" cy="0"/>
        </a:xfrm>
      </p:grpSpPr>
      <p:sp>
        <p:nvSpPr>
          <p:cNvPr id="7" name="직사각형 6"/>
          <p:cNvSpPr/>
          <p:nvPr/>
        </p:nvSpPr>
        <p:spPr>
          <a:xfrm>
            <a:off x="0" y="18628"/>
            <a:ext cx="9144000" cy="6858000"/>
          </a:xfrm>
          <a:prstGeom prst="rect">
            <a:avLst/>
          </a:prstGeom>
          <a:gradFill flip="none" rotWithShape="1">
            <a:gsLst>
              <a:gs pos="1000">
                <a:schemeClr val="bg1"/>
              </a:gs>
              <a:gs pos="20000">
                <a:schemeClr val="bg1"/>
              </a:gs>
              <a:gs pos="50000">
                <a:schemeClr val="bg1"/>
              </a:gs>
              <a:gs pos="63000">
                <a:schemeClr val="bg1"/>
              </a:gs>
              <a:gs pos="95000">
                <a:schemeClr val="accent5">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spc="-150">
              <a:solidFill>
                <a:prstClr val="white"/>
              </a:solidFill>
              <a:latin typeface="나눔고딕 ExtraBold" pitchFamily="50" charset="-127"/>
              <a:ea typeface="나눔고딕 ExtraBold" pitchFamily="50" charset="-127"/>
            </a:endParaRPr>
          </a:p>
        </p:txBody>
      </p:sp>
      <p:sp>
        <p:nvSpPr>
          <p:cNvPr id="2" name="제목 1"/>
          <p:cNvSpPr>
            <a:spLocks noGrp="1"/>
          </p:cNvSpPr>
          <p:nvPr>
            <p:ph type="title"/>
          </p:nvPr>
        </p:nvSpPr>
        <p:spPr>
          <a:xfrm>
            <a:off x="722313" y="4011141"/>
            <a:ext cx="7772400" cy="1362075"/>
          </a:xfrm>
          <a:prstGeom prst="rect">
            <a:avLst/>
          </a:prstGeom>
        </p:spPr>
        <p:txBody>
          <a:bodyPr anchor="t">
            <a:normAutofit/>
          </a:bodyPr>
          <a:lstStyle>
            <a:lvl1pPr algn="l">
              <a:defRPr sz="4400" b="1" cap="all" spc="-150">
                <a:latin typeface="나눔고딕 ExtraBold" pitchFamily="50" charset="-127"/>
                <a:ea typeface="나눔고딕 ExtraBold" pitchFamily="50" charset="-127"/>
              </a:defRPr>
            </a:lvl1pPr>
          </a:lstStyle>
          <a:p>
            <a:r>
              <a:rPr lang="ko-KR" altLang="en-US" smtClean="0"/>
              <a:t>마스터 제목 스타일 편집</a:t>
            </a:r>
            <a:endParaRPr lang="ko-KR" altLang="en-US" dirty="0"/>
          </a:p>
        </p:txBody>
      </p:sp>
      <p:sp>
        <p:nvSpPr>
          <p:cNvPr id="3" name="텍스트 개체 틀 2"/>
          <p:cNvSpPr>
            <a:spLocks noGrp="1"/>
          </p:cNvSpPr>
          <p:nvPr>
            <p:ph type="body" idx="1"/>
          </p:nvPr>
        </p:nvSpPr>
        <p:spPr>
          <a:xfrm>
            <a:off x="722313" y="2276872"/>
            <a:ext cx="7772400" cy="1500187"/>
          </a:xfrm>
          <a:prstGeom prst="rect">
            <a:avLst/>
          </a:prstGeom>
        </p:spPr>
        <p:txBody>
          <a:bodyPr anchor="b">
            <a:normAutofit/>
          </a:bodyPr>
          <a:lstStyle>
            <a:lvl1pPr marL="0" indent="0">
              <a:buNone/>
              <a:defRPr sz="2800" spc="-150">
                <a:solidFill>
                  <a:schemeClr val="tx1">
                    <a:tint val="75000"/>
                  </a:schemeClr>
                </a:solidFill>
                <a:latin typeface="나눔고딕 ExtraBold" pitchFamily="50" charset="-127"/>
                <a:ea typeface="나눔고딕 ExtraBold" pitchFamily="50" charset="-12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5" name="바닥글 개체 틀 4"/>
          <p:cNvSpPr>
            <a:spLocks noGrp="1"/>
          </p:cNvSpPr>
          <p:nvPr>
            <p:ph type="ftr" sz="quarter" idx="11"/>
          </p:nvPr>
        </p:nvSpPr>
        <p:spPr>
          <a:xfrm>
            <a:off x="547936" y="6357742"/>
            <a:ext cx="2895600" cy="365125"/>
          </a:xfrm>
          <a:prstGeom prst="rect">
            <a:avLst/>
          </a:prstGeom>
        </p:spPr>
        <p:txBody>
          <a:bodyPr/>
          <a:lstStyle>
            <a:lvl1pPr>
              <a:defRPr spc="-150">
                <a:latin typeface="나눔고딕 ExtraBold" pitchFamily="50" charset="-127"/>
                <a:ea typeface="나눔고딕 ExtraBold" pitchFamily="50" charset="-127"/>
              </a:defRPr>
            </a:lvl1pPr>
          </a:lstStyle>
          <a:p>
            <a:pPr fontAlgn="base">
              <a:spcBef>
                <a:spcPct val="0"/>
              </a:spcBef>
              <a:spcAft>
                <a:spcPct val="0"/>
              </a:spcAft>
            </a:pPr>
            <a:r>
              <a:rPr kumimoji="1" lang="en-US" altLang="ko-KR" dirty="0" smtClean="0">
                <a:solidFill>
                  <a:prstClr val="black"/>
                </a:solidFill>
              </a:rPr>
              <a:t>Practice and Plan of Financing Innovation for Creative Finance Activation</a:t>
            </a:r>
            <a:endParaRPr kumimoji="1" lang="ko-KR" altLang="en-US" dirty="0">
              <a:solidFill>
                <a:prstClr val="black"/>
              </a:solidFill>
            </a:endParaRPr>
          </a:p>
        </p:txBody>
      </p:sp>
      <p:sp>
        <p:nvSpPr>
          <p:cNvPr id="8" name="직사각형 7"/>
          <p:cNvSpPr/>
          <p:nvPr/>
        </p:nvSpPr>
        <p:spPr>
          <a:xfrm>
            <a:off x="0" y="3212976"/>
            <a:ext cx="146568" cy="36724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prstClr val="white"/>
              </a:solidFill>
              <a:latin typeface="나눔고딕 ExtraBold" pitchFamily="50" charset="-127"/>
              <a:ea typeface="나눔고딕 ExtraBold" pitchFamily="50" charset="-127"/>
            </a:endParaRPr>
          </a:p>
        </p:txBody>
      </p:sp>
      <p:sp>
        <p:nvSpPr>
          <p:cNvPr id="9" name="직사각형 8"/>
          <p:cNvSpPr/>
          <p:nvPr/>
        </p:nvSpPr>
        <p:spPr>
          <a:xfrm>
            <a:off x="0" y="1916832"/>
            <a:ext cx="146568" cy="19874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a:solidFill>
                <a:prstClr val="white"/>
              </a:solidFill>
              <a:latin typeface="나눔고딕 ExtraBold" pitchFamily="50" charset="-127"/>
              <a:ea typeface="나눔고딕 ExtraBold" pitchFamily="50" charset="-127"/>
            </a:endParaRPr>
          </a:p>
        </p:txBody>
      </p:sp>
      <p:cxnSp>
        <p:nvCxnSpPr>
          <p:cNvPr id="11" name="직선 연결선 10"/>
          <p:cNvCxnSpPr/>
          <p:nvPr/>
        </p:nvCxnSpPr>
        <p:spPr>
          <a:xfrm>
            <a:off x="0" y="3904297"/>
            <a:ext cx="7668344" cy="0"/>
          </a:xfrm>
          <a:prstGeom prst="line">
            <a:avLst/>
          </a:prstGeom>
          <a:ln>
            <a:gradFill>
              <a:gsLst>
                <a:gs pos="0">
                  <a:schemeClr val="tx2">
                    <a:lumMod val="50000"/>
                  </a:schemeClr>
                </a:gs>
                <a:gs pos="50000">
                  <a:schemeClr val="tx2">
                    <a:lumMod val="50000"/>
                    <a:alpha val="52000"/>
                  </a:schemeClr>
                </a:gs>
                <a:gs pos="100000">
                  <a:schemeClr val="accent1">
                    <a:tint val="23500"/>
                    <a:satMod val="160000"/>
                    <a:alpha val="0"/>
                  </a:schemeClr>
                </a:gs>
              </a:gsLst>
              <a:lin ang="120000" scaled="0"/>
            </a:gradFill>
          </a:ln>
        </p:spPr>
        <p:style>
          <a:lnRef idx="1">
            <a:schemeClr val="accent1"/>
          </a:lnRef>
          <a:fillRef idx="0">
            <a:schemeClr val="accent1"/>
          </a:fillRef>
          <a:effectRef idx="0">
            <a:schemeClr val="accent1"/>
          </a:effectRef>
          <a:fontRef idx="minor">
            <a:schemeClr val="tx1"/>
          </a:fontRef>
        </p:style>
      </p:cxnSp>
      <p:pic>
        <p:nvPicPr>
          <p:cNvPr id="12" name="Picture 5" descr="C:\Users\Risingdream\Pictures\121f47_6ee7ddc1c5fa460983336fcaf7ec8494_png_srz_1185_905_85_22_0_50_1_20_0.pn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29101" t="97" r="-9231" b="40986"/>
          <a:stretch/>
        </p:blipFill>
        <p:spPr bwMode="auto">
          <a:xfrm>
            <a:off x="4947408" y="5509502"/>
            <a:ext cx="4499928" cy="1359858"/>
          </a:xfrm>
          <a:prstGeom prst="rect">
            <a:avLst/>
          </a:prstGeom>
          <a:noFill/>
          <a:extLst>
            <a:ext uri="{909E8E84-426E-40DD-AFC4-6F175D3DCCD1}">
              <a14:hiddenFill xmlns:a14="http://schemas.microsoft.com/office/drawing/2010/main">
                <a:solidFill>
                  <a:srgbClr val="FFFFFF"/>
                </a:solidFill>
              </a14:hiddenFill>
            </a:ext>
          </a:extLst>
        </p:spPr>
      </p:pic>
      <p:sp>
        <p:nvSpPr>
          <p:cNvPr id="14" name="슬라이드 번호 개체 틀 5"/>
          <p:cNvSpPr txBox="1">
            <a:spLocks/>
          </p:cNvSpPr>
          <p:nvPr userDrawn="1"/>
        </p:nvSpPr>
        <p:spPr>
          <a:xfrm>
            <a:off x="234504" y="6356350"/>
            <a:ext cx="621432"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spc="-150">
                <a:solidFill>
                  <a:schemeClr val="tx1">
                    <a:tint val="75000"/>
                  </a:schemeClr>
                </a:solidFill>
                <a:latin typeface="나눔고딕 ExtraBold" pitchFamily="50" charset="-127"/>
                <a:ea typeface="나눔고딕 ExtraBold" pitchFamily="50" charset="-127"/>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spcBef>
                <a:spcPct val="0"/>
              </a:spcBef>
              <a:spcAft>
                <a:spcPct val="0"/>
              </a:spcAft>
            </a:pPr>
            <a:fld id="{CFDAA355-F848-4121-921E-58CC0DD21412}" type="slidenum">
              <a:rPr kumimoji="1" lang="ko-KR" altLang="en-US" smtClean="0">
                <a:solidFill>
                  <a:prstClr val="black">
                    <a:tint val="75000"/>
                  </a:prstClr>
                </a:solidFill>
              </a:rPr>
              <a:pPr fontAlgn="base">
                <a:spcBef>
                  <a:spcPct val="0"/>
                </a:spcBef>
                <a:spcAft>
                  <a:spcPct val="0"/>
                </a:spcAft>
              </a:pPr>
              <a:t>‹#›</a:t>
            </a:fld>
            <a:endParaRPr kumimoji="1" lang="ko-KR" altLang="en-US" dirty="0">
              <a:solidFill>
                <a:prstClr val="black">
                  <a:tint val="75000"/>
                </a:prstClr>
              </a:solidFill>
            </a:endParaRPr>
          </a:p>
        </p:txBody>
      </p:sp>
    </p:spTree>
    <p:extLst>
      <p:ext uri="{BB962C8B-B14F-4D97-AF65-F5344CB8AC3E}">
        <p14:creationId xmlns:p14="http://schemas.microsoft.com/office/powerpoint/2010/main" val="15561047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그림 8" descr="ppt속지상부.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0"/>
            <a:ext cx="88201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슬라이드 번호 개체 틀 5"/>
          <p:cNvSpPr>
            <a:spLocks noGrp="1"/>
          </p:cNvSpPr>
          <p:nvPr>
            <p:ph type="sldNum" sz="quarter" idx="4"/>
          </p:nvPr>
        </p:nvSpPr>
        <p:spPr>
          <a:xfrm>
            <a:off x="3419475" y="6537325"/>
            <a:ext cx="2133600" cy="365125"/>
          </a:xfrm>
          <a:prstGeom prst="rect">
            <a:avLst/>
          </a:prstGeom>
        </p:spPr>
        <p:txBody>
          <a:bodyPr vert="horz" lIns="91440" tIns="45720" rIns="91440" bIns="45720" rtlCol="0" anchor="ctr"/>
          <a:lstStyle>
            <a:lvl1pPr algn="ctr">
              <a:defRPr sz="1000" b="1">
                <a:solidFill>
                  <a:srgbClr val="0070C0"/>
                </a:solidFill>
                <a:ea typeface="맑은 고딕" pitchFamily="50" charset="-127"/>
              </a:defRPr>
            </a:lvl1pPr>
          </a:lstStyle>
          <a:p>
            <a:pPr fontAlgn="base">
              <a:spcBef>
                <a:spcPct val="0"/>
              </a:spcBef>
              <a:spcAft>
                <a:spcPct val="0"/>
              </a:spcAft>
              <a:defRPr/>
            </a:pPr>
            <a:fld id="{3385ABBD-4B6A-48A4-8ECE-02522B80636C}" type="slidenum">
              <a:rPr kumimoji="1" lang="ko-KR" altLang="en-US"/>
              <a:pPr fontAlgn="base">
                <a:spcBef>
                  <a:spcPct val="0"/>
                </a:spcBef>
                <a:spcAft>
                  <a:spcPct val="0"/>
                </a:spcAft>
                <a:defRPr/>
              </a:pPr>
              <a:t>‹#›</a:t>
            </a:fld>
            <a:endParaRPr kumimoji="1" lang="ko-KR" altLang="en-US" dirty="0"/>
          </a:p>
        </p:txBody>
      </p:sp>
      <p:cxnSp>
        <p:nvCxnSpPr>
          <p:cNvPr id="8" name="직선 연결선 7"/>
          <p:cNvCxnSpPr/>
          <p:nvPr userDrawn="1"/>
        </p:nvCxnSpPr>
        <p:spPr>
          <a:xfrm>
            <a:off x="249238" y="6353175"/>
            <a:ext cx="8891587" cy="0"/>
          </a:xfrm>
          <a:prstGeom prst="line">
            <a:avLst/>
          </a:prstGeom>
          <a:ln w="38100">
            <a:solidFill>
              <a:srgbClr val="0194D3"/>
            </a:solidFill>
          </a:ln>
        </p:spPr>
        <p:style>
          <a:lnRef idx="1">
            <a:schemeClr val="accent1"/>
          </a:lnRef>
          <a:fillRef idx="0">
            <a:schemeClr val="accent1"/>
          </a:fillRef>
          <a:effectRef idx="0">
            <a:schemeClr val="accent1"/>
          </a:effectRef>
          <a:fontRef idx="minor">
            <a:schemeClr val="tx1"/>
          </a:fontRef>
        </p:style>
      </p:cxnSp>
      <p:pic>
        <p:nvPicPr>
          <p:cNvPr id="1029" name="그림 11" descr="좌우조합.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71463" y="6432550"/>
            <a:ext cx="70008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그림 12" descr="기획재정부.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213600" y="6484938"/>
            <a:ext cx="6715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그림 14" descr="kdi.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027988" y="6524625"/>
            <a:ext cx="8890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6809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43" r:id="rId5"/>
  </p:sldLayoutIdLst>
  <p:timing>
    <p:tnLst>
      <p:par>
        <p:cTn id="1" dur="indefinite" restart="never" nodeType="tmRoot"/>
      </p:par>
    </p:tnLst>
  </p:timing>
  <p:hf hdr="0" ftr="0" dt="0"/>
  <p:txStyles>
    <p:title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그림 8" descr="ppt속지상부.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0"/>
            <a:ext cx="88201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슬라이드 번호 개체 틀 5"/>
          <p:cNvSpPr>
            <a:spLocks noGrp="1"/>
          </p:cNvSpPr>
          <p:nvPr>
            <p:ph type="sldNum" sz="quarter" idx="4"/>
          </p:nvPr>
        </p:nvSpPr>
        <p:spPr>
          <a:xfrm>
            <a:off x="3419475" y="6537325"/>
            <a:ext cx="2133600" cy="365125"/>
          </a:xfrm>
          <a:prstGeom prst="rect">
            <a:avLst/>
          </a:prstGeom>
        </p:spPr>
        <p:txBody>
          <a:bodyPr vert="horz" lIns="91440" tIns="45720" rIns="91440" bIns="45720" rtlCol="0" anchor="ctr"/>
          <a:lstStyle>
            <a:lvl1pPr algn="ctr">
              <a:defRPr sz="1000" b="1">
                <a:solidFill>
                  <a:srgbClr val="0070C0"/>
                </a:solidFill>
                <a:ea typeface="맑은 고딕" pitchFamily="50" charset="-127"/>
              </a:defRPr>
            </a:lvl1pPr>
          </a:lstStyle>
          <a:p>
            <a:pPr fontAlgn="base">
              <a:spcBef>
                <a:spcPct val="0"/>
              </a:spcBef>
              <a:spcAft>
                <a:spcPct val="0"/>
              </a:spcAft>
              <a:defRPr/>
            </a:pPr>
            <a:fld id="{3385ABBD-4B6A-48A4-8ECE-02522B80636C}" type="slidenum">
              <a:rPr kumimoji="1" lang="ko-KR" altLang="en-US"/>
              <a:pPr fontAlgn="base">
                <a:spcBef>
                  <a:spcPct val="0"/>
                </a:spcBef>
                <a:spcAft>
                  <a:spcPct val="0"/>
                </a:spcAft>
                <a:defRPr/>
              </a:pPr>
              <a:t>‹#›</a:t>
            </a:fld>
            <a:endParaRPr kumimoji="1" lang="ko-KR" altLang="en-US" dirty="0"/>
          </a:p>
        </p:txBody>
      </p:sp>
      <p:cxnSp>
        <p:nvCxnSpPr>
          <p:cNvPr id="8" name="직선 연결선 7"/>
          <p:cNvCxnSpPr/>
          <p:nvPr userDrawn="1"/>
        </p:nvCxnSpPr>
        <p:spPr>
          <a:xfrm>
            <a:off x="249238" y="6353175"/>
            <a:ext cx="8891587" cy="0"/>
          </a:xfrm>
          <a:prstGeom prst="line">
            <a:avLst/>
          </a:prstGeom>
          <a:ln w="38100">
            <a:solidFill>
              <a:srgbClr val="0194D3"/>
            </a:solidFill>
          </a:ln>
        </p:spPr>
        <p:style>
          <a:lnRef idx="1">
            <a:schemeClr val="accent1"/>
          </a:lnRef>
          <a:fillRef idx="0">
            <a:schemeClr val="accent1"/>
          </a:fillRef>
          <a:effectRef idx="0">
            <a:schemeClr val="accent1"/>
          </a:effectRef>
          <a:fontRef idx="minor">
            <a:schemeClr val="tx1"/>
          </a:fontRef>
        </p:style>
      </p:cxnSp>
      <p:pic>
        <p:nvPicPr>
          <p:cNvPr id="1029" name="그림 11" descr="좌우조합.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71463" y="6432550"/>
            <a:ext cx="70008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그림 12" descr="기획재정부.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213600" y="6484938"/>
            <a:ext cx="6715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그림 14" descr="kdi.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027988" y="6524625"/>
            <a:ext cx="8890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6809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Lst>
  <p:timing>
    <p:tnLst>
      <p:par>
        <p:cTn id="1" dur="indefinite" restart="never" nodeType="tmRoot"/>
      </p:par>
    </p:tnLst>
  </p:timing>
  <p:hf hdr="0" ftr="0" dt="0"/>
  <p:txStyles>
    <p:title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www.gwtp.or.kr/" TargetMode="External"/><Relationship Id="rId13" Type="http://schemas.openxmlformats.org/officeDocument/2006/relationships/hyperlink" Target="http://www.seoultp.or.kr/" TargetMode="External"/><Relationship Id="rId18" Type="http://schemas.openxmlformats.org/officeDocument/2006/relationships/hyperlink" Target="http://www.jejutp.or.kr/index.htm" TargetMode="External"/><Relationship Id="rId3" Type="http://schemas.openxmlformats.org/officeDocument/2006/relationships/hyperlink" Target="http://www.gtp.or.kr/" TargetMode="External"/><Relationship Id="rId7" Type="http://schemas.openxmlformats.org/officeDocument/2006/relationships/hyperlink" Target="http://www,gntp.or.kr/" TargetMode="External"/><Relationship Id="rId12" Type="http://schemas.openxmlformats.org/officeDocument/2006/relationships/hyperlink" Target="http://www.utp.or.kr/" TargetMode="External"/><Relationship Id="rId17" Type="http://schemas.openxmlformats.org/officeDocument/2006/relationships/hyperlink" Target="http://www.btp.or.kr/" TargetMode="External"/><Relationship Id="rId2" Type="http://schemas.openxmlformats.org/officeDocument/2006/relationships/hyperlink" Target="http://www.ctp.or.kr/" TargetMode="External"/><Relationship Id="rId16" Type="http://schemas.openxmlformats.org/officeDocument/2006/relationships/hyperlink" Target="http://www.itp.or.kr/" TargetMode="External"/><Relationship Id="rId1" Type="http://schemas.openxmlformats.org/officeDocument/2006/relationships/slideLayout" Target="../slideLayouts/slideLayout3.xml"/><Relationship Id="rId6" Type="http://schemas.openxmlformats.org/officeDocument/2006/relationships/hyperlink" Target="http://www.pohangtp.org/" TargetMode="External"/><Relationship Id="rId11" Type="http://schemas.openxmlformats.org/officeDocument/2006/relationships/hyperlink" Target="http://www.jntp.or.kr/" TargetMode="External"/><Relationship Id="rId5" Type="http://schemas.openxmlformats.org/officeDocument/2006/relationships/hyperlink" Target="http://www.ttp.org/dtp/DtpMain.dtp" TargetMode="External"/><Relationship Id="rId15" Type="http://schemas.openxmlformats.org/officeDocument/2006/relationships/hyperlink" Target="http://www.jbtp.or.kr/" TargetMode="External"/><Relationship Id="rId10" Type="http://schemas.openxmlformats.org/officeDocument/2006/relationships/hyperlink" Target="http://www.cbtp.or.kr/" TargetMode="External"/><Relationship Id="rId19" Type="http://schemas.openxmlformats.org/officeDocument/2006/relationships/hyperlink" Target="http://gdtp.or.kr/index.php" TargetMode="External"/><Relationship Id="rId4" Type="http://schemas.openxmlformats.org/officeDocument/2006/relationships/hyperlink" Target="http://www.gjtp.or.kr/" TargetMode="External"/><Relationship Id="rId9" Type="http://schemas.openxmlformats.org/officeDocument/2006/relationships/hyperlink" Target="http://www.daejeontp.or.kr/index.php" TargetMode="External"/><Relationship Id="rId14" Type="http://schemas.openxmlformats.org/officeDocument/2006/relationships/hyperlink" Target="http://www.ktp.or.k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package" Target="../embeddings/Microsoft_PowerPoint_Slide1.sldx"/></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부제목 2"/>
          <p:cNvSpPr>
            <a:spLocks noGrp="1"/>
          </p:cNvSpPr>
          <p:nvPr>
            <p:ph type="subTitle" idx="1"/>
          </p:nvPr>
        </p:nvSpPr>
        <p:spPr bwMode="auto">
          <a:xfrm>
            <a:off x="0" y="5885656"/>
            <a:ext cx="9144000"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eaLnBrk="1" hangingPunct="1"/>
            <a:r>
              <a:rPr lang="en-US" altLang="ko-KR" sz="1300" b="1" dirty="0" smtClean="0">
                <a:latin typeface="Trebuchet MS" pitchFamily="34" charset="0"/>
              </a:rPr>
              <a:t>Ministry </a:t>
            </a:r>
            <a:r>
              <a:rPr lang="en-US" altLang="ko-KR" sz="1300" b="1" dirty="0">
                <a:latin typeface="Trebuchet MS" pitchFamily="34" charset="0"/>
              </a:rPr>
              <a:t>of Strategy and Finance of Korea</a:t>
            </a:r>
          </a:p>
          <a:p>
            <a:pPr algn="ctr" eaLnBrk="1" hangingPunct="1"/>
            <a:r>
              <a:rPr lang="en-US" altLang="ko-KR" sz="1300" b="1" dirty="0" smtClean="0">
                <a:latin typeface="Trebuchet MS" pitchFamily="34" charset="0"/>
              </a:rPr>
              <a:t>Korea Development Institute (KDI)</a:t>
            </a:r>
            <a:endParaRPr lang="en-US" altLang="ko-KR" sz="1300" b="1" dirty="0">
              <a:latin typeface="Trebuchet MS" pitchFamily="34" charset="0"/>
            </a:endParaRPr>
          </a:p>
          <a:p>
            <a:pPr algn="ctr" eaLnBrk="1" hangingPunct="1"/>
            <a:r>
              <a:rPr lang="en-US" altLang="ko-KR" sz="1300" b="1" dirty="0" smtClean="0">
                <a:latin typeface="Trebuchet MS" pitchFamily="34" charset="0"/>
              </a:rPr>
              <a:t>Sofia Tech Park </a:t>
            </a:r>
            <a:r>
              <a:rPr lang="en-US" altLang="ko-KR" sz="1300" b="1" dirty="0" err="1" smtClean="0">
                <a:latin typeface="Trebuchet MS" pitchFamily="34" charset="0"/>
              </a:rPr>
              <a:t>Jsc</a:t>
            </a:r>
            <a:endParaRPr lang="ko-KR" altLang="en-US" sz="1300" b="1" dirty="0" smtClean="0">
              <a:latin typeface="Trebuchet MS" pitchFamily="34" charset="0"/>
            </a:endParaRPr>
          </a:p>
        </p:txBody>
      </p:sp>
      <p:sp>
        <p:nvSpPr>
          <p:cNvPr id="4" name="제목 3"/>
          <p:cNvSpPr>
            <a:spLocks noGrp="1"/>
          </p:cNvSpPr>
          <p:nvPr>
            <p:ph type="ctrTitle"/>
          </p:nvPr>
        </p:nvSpPr>
        <p:spPr>
          <a:xfrm>
            <a:off x="0" y="1772816"/>
            <a:ext cx="9144000" cy="1631603"/>
          </a:xfrm>
        </p:spPr>
        <p:txBody>
          <a:bodyPr>
            <a:normAutofit fontScale="90000"/>
          </a:bodyPr>
          <a:lstStyle/>
          <a:p>
            <a:pPr eaLnBrk="1" hangingPunct="1">
              <a:defRPr/>
            </a:pPr>
            <a:r>
              <a:rPr lang="en-US" altLang="ko-KR" dirty="0" smtClean="0">
                <a:latin typeface="Trebuchet MS" pitchFamily="34" charset="0"/>
              </a:rPr>
              <a:t>2015/16 Korea-Bulgaria Knowledge </a:t>
            </a:r>
            <a:r>
              <a:rPr lang="en-US" altLang="ko-KR" dirty="0">
                <a:latin typeface="Trebuchet MS" pitchFamily="34" charset="0"/>
              </a:rPr>
              <a:t>Sharing Program </a:t>
            </a:r>
            <a:r>
              <a:rPr lang="en-US" altLang="ko-KR" dirty="0" smtClean="0">
                <a:latin typeface="Trebuchet MS" pitchFamily="34" charset="0"/>
              </a:rPr>
              <a:t/>
            </a:r>
            <a:br>
              <a:rPr lang="en-US" altLang="ko-KR" dirty="0" smtClean="0">
                <a:latin typeface="Trebuchet MS" pitchFamily="34" charset="0"/>
              </a:rPr>
            </a:br>
            <a:r>
              <a:rPr lang="en-US" altLang="ko-KR" dirty="0" smtClean="0">
                <a:latin typeface="Trebuchet MS" pitchFamily="34" charset="0"/>
              </a:rPr>
              <a:t> </a:t>
            </a:r>
            <a:br>
              <a:rPr lang="en-US" altLang="ko-KR" dirty="0" smtClean="0">
                <a:latin typeface="Trebuchet MS" pitchFamily="34" charset="0"/>
              </a:rPr>
            </a:br>
            <a:r>
              <a:rPr lang="en-US" altLang="ko-KR" dirty="0" smtClean="0">
                <a:latin typeface="Trebuchet MS" pitchFamily="34" charset="0"/>
              </a:rPr>
              <a:t>Building a Strategic Model for Sofia Tech Park’s Development: Strategic Issues and Planning Guidelines</a:t>
            </a:r>
            <a:br>
              <a:rPr lang="en-US" altLang="ko-KR" dirty="0" smtClean="0">
                <a:latin typeface="Trebuchet MS" pitchFamily="34" charset="0"/>
              </a:rPr>
            </a:br>
            <a:endParaRPr lang="ko-KR" altLang="en-US" sz="2200" dirty="0">
              <a:latin typeface="Trebuchet MS" pitchFamily="34" charset="0"/>
            </a:endParaRPr>
          </a:p>
        </p:txBody>
      </p:sp>
      <p:sp>
        <p:nvSpPr>
          <p:cNvPr id="5" name="Rectangle 19"/>
          <p:cNvSpPr txBox="1">
            <a:spLocks noChangeArrowheads="1"/>
          </p:cNvSpPr>
          <p:nvPr/>
        </p:nvSpPr>
        <p:spPr bwMode="gray">
          <a:xfrm>
            <a:off x="0" y="3969073"/>
            <a:ext cx="9144000" cy="1188120"/>
          </a:xfrm>
          <a:prstGeom prst="rect">
            <a:avLst/>
          </a:prstGeom>
          <a:noFill/>
          <a:ln>
            <a:miter lim="800000"/>
            <a:headEnd/>
            <a:tailEnd/>
          </a:ln>
        </p:spPr>
        <p:txBody>
          <a:bodyPr/>
          <a:lstStyle/>
          <a:p>
            <a:pPr algn="ctr">
              <a:spcAft>
                <a:spcPts val="0"/>
              </a:spcAft>
              <a:defRPr/>
            </a:pPr>
            <a:r>
              <a:rPr lang="en-US" altLang="ko-KR" b="1" kern="0" noProof="1" smtClean="0">
                <a:solidFill>
                  <a:schemeClr val="bg1"/>
                </a:solidFill>
                <a:effectLst>
                  <a:outerShdw blurRad="38100" dist="38100" dir="2700000" algn="tl">
                    <a:srgbClr val="000000">
                      <a:alpha val="43137"/>
                    </a:srgbClr>
                  </a:outerShdw>
                </a:effectLst>
                <a:latin typeface="Trebuchet MS" pitchFamily="34" charset="0"/>
                <a:ea typeface="나눔고딕 ExtraBold" pitchFamily="50" charset="-127"/>
                <a:cs typeface="Arial"/>
              </a:rPr>
              <a:t>Taeyoung Shin </a:t>
            </a:r>
            <a:r>
              <a:rPr lang="en-US" altLang="ko-KR" b="1" kern="0" noProof="1" smtClean="0">
                <a:solidFill>
                  <a:schemeClr val="bg1"/>
                </a:solidFill>
                <a:effectLst>
                  <a:outerShdw blurRad="38100" dist="38100" dir="2700000" algn="tl">
                    <a:srgbClr val="000000">
                      <a:alpha val="43137"/>
                    </a:srgbClr>
                  </a:outerShdw>
                </a:effectLst>
                <a:latin typeface="Trebuchet MS" pitchFamily="34" charset="0"/>
                <a:ea typeface="나눔고딕 ExtraBold" pitchFamily="50" charset="-127"/>
                <a:cs typeface="Arial"/>
              </a:rPr>
              <a:t>&amp; Anna-Marie Vilamovska</a:t>
            </a:r>
            <a:endParaRPr lang="en-US" altLang="ko-KR" b="1" kern="0" noProof="1" smtClean="0">
              <a:solidFill>
                <a:schemeClr val="bg1"/>
              </a:solidFill>
              <a:effectLst>
                <a:outerShdw blurRad="38100" dist="38100" dir="2700000" algn="tl">
                  <a:srgbClr val="000000">
                    <a:alpha val="43137"/>
                  </a:srgbClr>
                </a:outerShdw>
              </a:effectLst>
              <a:latin typeface="Trebuchet MS" pitchFamily="34" charset="0"/>
              <a:ea typeface="나눔고딕 ExtraBold" pitchFamily="50" charset="-127"/>
              <a:cs typeface="Arial"/>
            </a:endParaRPr>
          </a:p>
          <a:p>
            <a:pPr algn="ctr">
              <a:spcAft>
                <a:spcPts val="0"/>
              </a:spcAft>
              <a:defRPr/>
            </a:pPr>
            <a:endParaRPr lang="en-US" altLang="ko-KR" b="1" kern="0" noProof="1">
              <a:solidFill>
                <a:schemeClr val="bg1"/>
              </a:solidFill>
              <a:effectLst>
                <a:outerShdw blurRad="38100" dist="38100" dir="2700000" algn="tl">
                  <a:srgbClr val="000000">
                    <a:alpha val="43137"/>
                  </a:srgbClr>
                </a:outerShdw>
              </a:effectLst>
              <a:latin typeface="Trebuchet MS" pitchFamily="34" charset="0"/>
              <a:ea typeface="나눔고딕 ExtraBold" pitchFamily="50" charset="-127"/>
              <a:cs typeface="Arial"/>
            </a:endParaRPr>
          </a:p>
          <a:p>
            <a:pPr algn="ctr">
              <a:spcAft>
                <a:spcPts val="0"/>
              </a:spcAft>
              <a:defRPr/>
            </a:pPr>
            <a:r>
              <a:rPr lang="en-US" altLang="ko-KR" sz="1300" b="1" kern="0" noProof="1" smtClean="0">
                <a:solidFill>
                  <a:schemeClr val="bg1"/>
                </a:solidFill>
                <a:effectLst>
                  <a:outerShdw blurRad="38100" dist="38100" dir="2700000" algn="tl">
                    <a:srgbClr val="000000">
                      <a:alpha val="43137"/>
                    </a:srgbClr>
                  </a:outerShdw>
                </a:effectLst>
                <a:latin typeface="Trebuchet MS" pitchFamily="34" charset="0"/>
                <a:ea typeface="나눔고딕 ExtraBold" pitchFamily="50" charset="-127"/>
                <a:cs typeface="Arial"/>
              </a:rPr>
              <a:t>Feb. 24, 2016</a:t>
            </a:r>
          </a:p>
        </p:txBody>
      </p:sp>
    </p:spTree>
    <p:extLst>
      <p:ext uri="{BB962C8B-B14F-4D97-AF65-F5344CB8AC3E}">
        <p14:creationId xmlns:p14="http://schemas.microsoft.com/office/powerpoint/2010/main" val="87455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D6DEC2FE-B0DB-4456-877E-D7AACC38A918}" type="slidenum">
              <a:rPr lang="ko-KR" altLang="en-US" smtClean="0"/>
              <a:pPr>
                <a:defRPr/>
              </a:pPr>
              <a:t>10</a:t>
            </a:fld>
            <a:endParaRPr lang="ko-KR" altLang="en-US"/>
          </a:p>
        </p:txBody>
      </p:sp>
      <p:sp>
        <p:nvSpPr>
          <p:cNvPr id="5" name="제목 2"/>
          <p:cNvSpPr txBox="1">
            <a:spLocks/>
          </p:cNvSpPr>
          <p:nvPr/>
        </p:nvSpPr>
        <p:spPr>
          <a:xfrm>
            <a:off x="611560" y="188640"/>
            <a:ext cx="8418462" cy="761633"/>
          </a:xfrm>
          <a:prstGeom prst="rect">
            <a:avLst/>
          </a:prstGeom>
        </p:spPr>
        <p:txBody>
          <a:bodyP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endParaRPr lang="ko-KR" altLang="en-US" sz="2400" dirty="0">
              <a:cs typeface="Times New Roman" panose="02020603050405020304" pitchFamily="18" charset="0"/>
            </a:endParaRPr>
          </a:p>
        </p:txBody>
      </p:sp>
      <p:pic>
        <p:nvPicPr>
          <p:cNvPr id="6" name="그림 5"/>
          <p:cNvPicPr/>
          <p:nvPr/>
        </p:nvPicPr>
        <p:blipFill>
          <a:blip r:embed="rId2"/>
          <a:stretch>
            <a:fillRect/>
          </a:stretch>
        </p:blipFill>
        <p:spPr>
          <a:xfrm>
            <a:off x="241995" y="1052736"/>
            <a:ext cx="8640960" cy="5112568"/>
          </a:xfrm>
          <a:prstGeom prst="rect">
            <a:avLst/>
          </a:prstGeom>
        </p:spPr>
      </p:pic>
      <p:sp>
        <p:nvSpPr>
          <p:cNvPr id="7" name="제목 2"/>
          <p:cNvSpPr txBox="1">
            <a:spLocks/>
          </p:cNvSpPr>
          <p:nvPr/>
        </p:nvSpPr>
        <p:spPr>
          <a:xfrm>
            <a:off x="239835" y="241180"/>
            <a:ext cx="8418462" cy="761633"/>
          </a:xfrm>
          <a:prstGeom prst="rect">
            <a:avLst/>
          </a:prstGeom>
        </p:spPr>
        <p:txBody>
          <a:bodyP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i="1" dirty="0" smtClean="0">
                <a:latin typeface="Times New Roman" panose="02020603050405020304" pitchFamily="18" charset="0"/>
                <a:cs typeface="Times New Roman" panose="02020603050405020304" pitchFamily="18" charset="0"/>
              </a:rPr>
              <a:t>Continued.</a:t>
            </a:r>
            <a:endParaRPr lang="ko-KR"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441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내용 개체 틀 2"/>
          <p:cNvGraphicFramePr>
            <a:graphicFrameLocks noGrp="1"/>
          </p:cNvGraphicFramePr>
          <p:nvPr>
            <p:ph idx="1"/>
            <p:extLst>
              <p:ext uri="{D42A27DB-BD31-4B8C-83A1-F6EECF244321}">
                <p14:modId xmlns:p14="http://schemas.microsoft.com/office/powerpoint/2010/main" val="683175807"/>
              </p:ext>
            </p:extLst>
          </p:nvPr>
        </p:nvGraphicFramePr>
        <p:xfrm>
          <a:off x="251517" y="950277"/>
          <a:ext cx="8640962" cy="5359043"/>
        </p:xfrm>
        <a:graphic>
          <a:graphicData uri="http://schemas.openxmlformats.org/drawingml/2006/table">
            <a:tbl>
              <a:tblPr firstRow="1" firstCol="1" bandRow="1">
                <a:tableStyleId>{5C22544A-7EE6-4342-B048-85BDC9FD1C3A}</a:tableStyleId>
              </a:tblPr>
              <a:tblGrid>
                <a:gridCol w="499726"/>
                <a:gridCol w="1516501"/>
                <a:gridCol w="507148"/>
                <a:gridCol w="1077028"/>
                <a:gridCol w="2571441"/>
                <a:gridCol w="2469118"/>
              </a:tblGrid>
              <a:tr h="158290">
                <a:tc>
                  <a:txBody>
                    <a:bodyPr/>
                    <a:lstStyle/>
                    <a:p>
                      <a:pPr algn="ctr">
                        <a:lnSpc>
                          <a:spcPct val="100000"/>
                        </a:lnSpc>
                        <a:spcAft>
                          <a:spcPts val="0"/>
                        </a:spcAft>
                      </a:pPr>
                      <a:r>
                        <a:rPr lang="en-US" sz="900" kern="0" dirty="0">
                          <a:effectLst/>
                        </a:rPr>
                        <a:t>No.</a:t>
                      </a:r>
                      <a:endParaRPr lang="ko-KR" sz="9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Names</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Year</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Location</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Specialization Areas</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Homepages</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315942">
                <a:tc>
                  <a:txBody>
                    <a:bodyPr/>
                    <a:lstStyle/>
                    <a:p>
                      <a:pPr algn="ctr">
                        <a:lnSpc>
                          <a:spcPct val="100000"/>
                        </a:lnSpc>
                        <a:spcAft>
                          <a:spcPts val="0"/>
                        </a:spcAft>
                      </a:pPr>
                      <a:r>
                        <a:rPr lang="en-US" sz="900" kern="0">
                          <a:effectLst/>
                        </a:rPr>
                        <a:t>1</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Chungnam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1995</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Cheonan-si</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Automotive, electronics, bio, display, information &amp; video</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a:effectLst/>
                          <a:hlinkClick r:id="rId2"/>
                        </a:rPr>
                        <a:t>http://www.ctp.or.kr/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310836">
                <a:tc>
                  <a:txBody>
                    <a:bodyPr/>
                    <a:lstStyle/>
                    <a:p>
                      <a:pPr algn="ctr">
                        <a:lnSpc>
                          <a:spcPct val="100000"/>
                        </a:lnSpc>
                        <a:spcAft>
                          <a:spcPts val="0"/>
                        </a:spcAft>
                      </a:pPr>
                      <a:r>
                        <a:rPr lang="en-US" sz="900" kern="0">
                          <a:effectLst/>
                        </a:rPr>
                        <a:t>2</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Gyeonggi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1997</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Ansan-si</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ICT, automotive, robot, bio-tech</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a:effectLst/>
                          <a:hlinkClick r:id="rId3"/>
                        </a:rPr>
                        <a:t>http://www.gtp.or.kr/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315942">
                <a:tc>
                  <a:txBody>
                    <a:bodyPr/>
                    <a:lstStyle/>
                    <a:p>
                      <a:pPr algn="ctr">
                        <a:lnSpc>
                          <a:spcPct val="100000"/>
                        </a:lnSpc>
                        <a:spcAft>
                          <a:spcPts val="0"/>
                        </a:spcAft>
                      </a:pPr>
                      <a:r>
                        <a:rPr lang="en-US" sz="900" kern="0">
                          <a:effectLst/>
                        </a:rPr>
                        <a:t>3</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Gwangju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1997</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Gwangju-si</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Automotive, bio-materials, electronics, robot, 3D</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a:effectLst/>
                          <a:hlinkClick r:id="rId4"/>
                        </a:rPr>
                        <a:t>http://www.gjtp.or.kr/</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315942">
                <a:tc>
                  <a:txBody>
                    <a:bodyPr/>
                    <a:lstStyle/>
                    <a:p>
                      <a:pPr algn="ctr">
                        <a:lnSpc>
                          <a:spcPct val="100000"/>
                        </a:lnSpc>
                        <a:spcAft>
                          <a:spcPts val="0"/>
                        </a:spcAft>
                      </a:pPr>
                      <a:r>
                        <a:rPr lang="en-US" sz="900" kern="0">
                          <a:effectLst/>
                        </a:rPr>
                        <a:t>4</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Daegu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1998</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Daegu-si</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Nano, mobile, bio-health, Korean medicine</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a:effectLst/>
                          <a:hlinkClick r:id="rId5"/>
                        </a:rPr>
                        <a:t>http://www.ttp.org/dtp/DtpMain.dtp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213850">
                <a:tc>
                  <a:txBody>
                    <a:bodyPr/>
                    <a:lstStyle/>
                    <a:p>
                      <a:pPr algn="ctr">
                        <a:lnSpc>
                          <a:spcPct val="100000"/>
                        </a:lnSpc>
                        <a:spcAft>
                          <a:spcPts val="0"/>
                        </a:spcAft>
                      </a:pPr>
                      <a:r>
                        <a:rPr lang="en-US" sz="900" kern="0">
                          <a:effectLst/>
                        </a:rPr>
                        <a:t>5</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Pohang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1999</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Pohang-si</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Metal, energy parts/materials, bio, S/W</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a:effectLst/>
                          <a:hlinkClick r:id="rId6"/>
                        </a:rPr>
                        <a:t>http://www.pohangtp.org/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315942">
                <a:tc>
                  <a:txBody>
                    <a:bodyPr/>
                    <a:lstStyle/>
                    <a:p>
                      <a:pPr algn="ctr">
                        <a:lnSpc>
                          <a:spcPct val="100000"/>
                        </a:lnSpc>
                        <a:spcAft>
                          <a:spcPts val="0"/>
                        </a:spcAft>
                      </a:pPr>
                      <a:r>
                        <a:rPr lang="en-US" sz="900" kern="0">
                          <a:effectLst/>
                        </a:rPr>
                        <a:t>6</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Gyeongnam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2000</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Changwon-si</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Intelligent machinery, material/parts, aero-space, ship-building, ICT</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a:effectLst/>
                          <a:hlinkClick r:id="rId7"/>
                        </a:rPr>
                        <a:t>http://www,gntp.or.kr/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213850">
                <a:tc>
                  <a:txBody>
                    <a:bodyPr/>
                    <a:lstStyle/>
                    <a:p>
                      <a:pPr algn="ctr">
                        <a:lnSpc>
                          <a:spcPct val="100000"/>
                        </a:lnSpc>
                        <a:spcAft>
                          <a:spcPts val="0"/>
                        </a:spcAft>
                      </a:pPr>
                      <a:r>
                        <a:rPr lang="en-US" sz="900" kern="0">
                          <a:effectLst/>
                        </a:rPr>
                        <a:t>7</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Gangwon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2002</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Chuncheon-si</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New materials, ceramics, energy, bio,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a:effectLst/>
                          <a:hlinkClick r:id="rId8"/>
                        </a:rPr>
                        <a:t>http://www.gwtp.or.kr/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218958">
                <a:tc>
                  <a:txBody>
                    <a:bodyPr/>
                    <a:lstStyle/>
                    <a:p>
                      <a:pPr algn="ctr">
                        <a:lnSpc>
                          <a:spcPct val="100000"/>
                        </a:lnSpc>
                        <a:spcAft>
                          <a:spcPts val="0"/>
                        </a:spcAft>
                      </a:pPr>
                      <a:r>
                        <a:rPr lang="en-US" sz="900" kern="0">
                          <a:effectLst/>
                        </a:rPr>
                        <a:t>8</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Daejeon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2002</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Daejeon</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IT, bio, nano</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a:effectLst/>
                          <a:hlinkClick r:id="rId9"/>
                        </a:rPr>
                        <a:t>http://www.daejeontp.or.kr/index.php</a:t>
                      </a:r>
                      <a:r>
                        <a:rPr lang="en-US" sz="900" kern="0">
                          <a:effectLst/>
                        </a:rPr>
                        <a:t>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315942">
                <a:tc>
                  <a:txBody>
                    <a:bodyPr/>
                    <a:lstStyle/>
                    <a:p>
                      <a:pPr algn="ctr">
                        <a:lnSpc>
                          <a:spcPct val="100000"/>
                        </a:lnSpc>
                        <a:spcAft>
                          <a:spcPts val="0"/>
                        </a:spcAft>
                      </a:pPr>
                      <a:r>
                        <a:rPr lang="en-US" sz="900" kern="0">
                          <a:effectLst/>
                        </a:rPr>
                        <a:t>9</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Chungbuk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2003</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Cheongju-si</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Bio, solar energy, electronics, machinery, semi-conductor</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a:effectLst/>
                          <a:hlinkClick r:id="rId10"/>
                        </a:rPr>
                        <a:t>http://www.cbtp.or.kr/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213850">
                <a:tc>
                  <a:txBody>
                    <a:bodyPr/>
                    <a:lstStyle/>
                    <a:p>
                      <a:pPr algn="ctr">
                        <a:lnSpc>
                          <a:spcPct val="100000"/>
                        </a:lnSpc>
                        <a:spcAft>
                          <a:spcPts val="0"/>
                        </a:spcAft>
                      </a:pPr>
                      <a:r>
                        <a:rPr lang="en-US" sz="900" kern="0">
                          <a:effectLst/>
                        </a:rPr>
                        <a:t>10</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Jeonnam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2003</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Suncheon-si</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New materials, ceramics, laser, polymer</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a:effectLst/>
                          <a:hlinkClick r:id="rId11"/>
                        </a:rPr>
                        <a:t>http://www.jntp.or.kr/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308284">
                <a:tc>
                  <a:txBody>
                    <a:bodyPr/>
                    <a:lstStyle/>
                    <a:p>
                      <a:pPr algn="ctr">
                        <a:lnSpc>
                          <a:spcPct val="100000"/>
                        </a:lnSpc>
                        <a:spcAft>
                          <a:spcPts val="0"/>
                        </a:spcAft>
                      </a:pPr>
                      <a:r>
                        <a:rPr lang="en-US" sz="900" kern="0">
                          <a:effectLst/>
                        </a:rPr>
                        <a:t>11</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Ulsan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2003</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Ulsan-si</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Chemical, auto parts</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a:effectLst/>
                          <a:hlinkClick r:id="rId12"/>
                        </a:rPr>
                        <a:t>http://www.utp.or.kr/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315942">
                <a:tc>
                  <a:txBody>
                    <a:bodyPr/>
                    <a:lstStyle/>
                    <a:p>
                      <a:pPr algn="ctr">
                        <a:lnSpc>
                          <a:spcPct val="100000"/>
                        </a:lnSpc>
                        <a:spcAft>
                          <a:spcPts val="0"/>
                        </a:spcAft>
                      </a:pPr>
                      <a:r>
                        <a:rPr lang="en-US" sz="900" kern="0">
                          <a:effectLst/>
                        </a:rPr>
                        <a:t>12</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Seoul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2004</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Seoul</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Microsystem packaging, next generation packaging,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a:effectLst/>
                          <a:hlinkClick r:id="rId13"/>
                        </a:rPr>
                        <a:t>http://www.seoultp.or.kr/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315942">
                <a:tc>
                  <a:txBody>
                    <a:bodyPr/>
                    <a:lstStyle/>
                    <a:p>
                      <a:pPr algn="ctr">
                        <a:lnSpc>
                          <a:spcPct val="100000"/>
                        </a:lnSpc>
                        <a:spcAft>
                          <a:spcPts val="0"/>
                        </a:spcAft>
                      </a:pPr>
                      <a:r>
                        <a:rPr lang="en-US" sz="900" kern="0">
                          <a:effectLst/>
                        </a:rPr>
                        <a:t>13</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Gyeongbuk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2006</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Gyeongsan-si</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Digital parts, energy, fabrication,bio, mobile</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a:effectLst/>
                          <a:hlinkClick r:id="rId14"/>
                        </a:rPr>
                        <a:t>http://www.ktp.or.kr/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315942">
                <a:tc>
                  <a:txBody>
                    <a:bodyPr/>
                    <a:lstStyle/>
                    <a:p>
                      <a:pPr algn="ctr">
                        <a:lnSpc>
                          <a:spcPct val="100000"/>
                        </a:lnSpc>
                        <a:spcAft>
                          <a:spcPts val="0"/>
                        </a:spcAft>
                      </a:pPr>
                      <a:r>
                        <a:rPr lang="en-US" sz="900" kern="0">
                          <a:effectLst/>
                        </a:rPr>
                        <a:t>14</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Jeonbuk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2007</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Jeonju-si</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Automotive, machinery, green energy, foods, new materials</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a:effectLst/>
                          <a:hlinkClick r:id="rId15"/>
                        </a:rPr>
                        <a:t>http://www.jbtp.or.kr/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213850">
                <a:tc>
                  <a:txBody>
                    <a:bodyPr/>
                    <a:lstStyle/>
                    <a:p>
                      <a:pPr algn="ctr">
                        <a:lnSpc>
                          <a:spcPct val="100000"/>
                        </a:lnSpc>
                        <a:spcAft>
                          <a:spcPts val="0"/>
                        </a:spcAft>
                      </a:pPr>
                      <a:r>
                        <a:rPr lang="en-US" sz="900" kern="0">
                          <a:effectLst/>
                        </a:rPr>
                        <a:t>15</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Incheon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2010</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Incheon-si</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Auto parts, nano-materials, bio-industry</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a:effectLst/>
                          <a:hlinkClick r:id="rId16"/>
                        </a:rPr>
                        <a:t>http://www.itp.or.kr/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469126">
                <a:tc>
                  <a:txBody>
                    <a:bodyPr/>
                    <a:lstStyle/>
                    <a:p>
                      <a:pPr algn="ctr">
                        <a:lnSpc>
                          <a:spcPct val="100000"/>
                        </a:lnSpc>
                        <a:spcAft>
                          <a:spcPts val="0"/>
                        </a:spcAft>
                      </a:pPr>
                      <a:r>
                        <a:rPr lang="en-US" sz="900" kern="0">
                          <a:effectLst/>
                        </a:rPr>
                        <a:t>16</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Busan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2010</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Busan-si</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Intelligent machinery, precision parts, die-casting/furnace, digital contents, bio-health,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a:effectLst/>
                          <a:hlinkClick r:id="rId17"/>
                        </a:rPr>
                        <a:t>http://www.btp.or.kr/ </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204245">
                <a:tc>
                  <a:txBody>
                    <a:bodyPr/>
                    <a:lstStyle/>
                    <a:p>
                      <a:pPr algn="ctr">
                        <a:lnSpc>
                          <a:spcPct val="100000"/>
                        </a:lnSpc>
                        <a:spcAft>
                          <a:spcPts val="0"/>
                        </a:spcAft>
                      </a:pPr>
                      <a:r>
                        <a:rPr lang="en-US" sz="900" kern="0">
                          <a:effectLst/>
                        </a:rPr>
                        <a:t>17</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Jeju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a:effectLst/>
                        </a:rPr>
                        <a:t>2011</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Jehu-si</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bio-convergence, marine bio</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a:effectLst/>
                          <a:hlinkClick r:id="rId18"/>
                        </a:rPr>
                        <a:t>http://www.jejutp.or.kr/index.htm</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r h="306368">
                <a:tc>
                  <a:txBody>
                    <a:bodyPr/>
                    <a:lstStyle/>
                    <a:p>
                      <a:pPr algn="ctr">
                        <a:lnSpc>
                          <a:spcPct val="100000"/>
                        </a:lnSpc>
                        <a:spcAft>
                          <a:spcPts val="0"/>
                        </a:spcAft>
                      </a:pPr>
                      <a:r>
                        <a:rPr lang="en-US" sz="900" kern="0">
                          <a:effectLst/>
                        </a:rPr>
                        <a:t>18</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Gyeonggi-Daejin TP</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ctr">
                        <a:lnSpc>
                          <a:spcPct val="100000"/>
                        </a:lnSpc>
                        <a:spcAft>
                          <a:spcPts val="0"/>
                        </a:spcAft>
                      </a:pPr>
                      <a:r>
                        <a:rPr lang="en-US" sz="900" kern="0" dirty="0">
                          <a:effectLst/>
                        </a:rPr>
                        <a:t>2014</a:t>
                      </a:r>
                      <a:endParaRPr lang="ko-KR" sz="9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kern="0">
                          <a:effectLst/>
                        </a:rPr>
                        <a:t>Pocheon-si</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l">
                        <a:lnSpc>
                          <a:spcPct val="100000"/>
                        </a:lnSpc>
                        <a:spcAft>
                          <a:spcPts val="0"/>
                        </a:spcAft>
                      </a:pPr>
                      <a:r>
                        <a:rPr lang="en-US" sz="900" kern="0">
                          <a:effectLst/>
                        </a:rPr>
                        <a:t>Environment</a:t>
                      </a:r>
                      <a:endParaRPr lang="ko-KR" sz="9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c>
                  <a:txBody>
                    <a:bodyPr/>
                    <a:lstStyle/>
                    <a:p>
                      <a:pPr algn="just">
                        <a:lnSpc>
                          <a:spcPct val="100000"/>
                        </a:lnSpc>
                        <a:spcAft>
                          <a:spcPts val="0"/>
                        </a:spcAft>
                      </a:pPr>
                      <a:r>
                        <a:rPr lang="en-US" sz="900" u="sng" kern="0" dirty="0">
                          <a:effectLst/>
                          <a:hlinkClick r:id="rId19"/>
                        </a:rPr>
                        <a:t>http://gdtp.or.kr/index.php </a:t>
                      </a:r>
                      <a:endParaRPr lang="ko-KR" sz="9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0895" marR="60895" marT="0" marB="0" anchor="ctr"/>
                </a:tc>
              </a:tr>
            </a:tbl>
          </a:graphicData>
        </a:graphic>
      </p:graphicFrame>
      <p:sp>
        <p:nvSpPr>
          <p:cNvPr id="4" name="슬라이드 번호 개체 틀 3"/>
          <p:cNvSpPr>
            <a:spLocks noGrp="1"/>
          </p:cNvSpPr>
          <p:nvPr>
            <p:ph type="sldNum" sz="quarter" idx="10"/>
          </p:nvPr>
        </p:nvSpPr>
        <p:spPr/>
        <p:txBody>
          <a:bodyPr/>
          <a:lstStyle/>
          <a:p>
            <a:pPr>
              <a:defRPr/>
            </a:pPr>
            <a:fld id="{D6DEC2FE-B0DB-4456-877E-D7AACC38A918}" type="slidenum">
              <a:rPr lang="ko-KR" altLang="en-US" smtClean="0"/>
              <a:pPr>
                <a:defRPr/>
              </a:pPr>
              <a:t>11</a:t>
            </a:fld>
            <a:endParaRPr lang="ko-KR" altLang="en-US"/>
          </a:p>
        </p:txBody>
      </p:sp>
      <p:sp>
        <p:nvSpPr>
          <p:cNvPr id="5" name="제목 2"/>
          <p:cNvSpPr txBox="1">
            <a:spLocks/>
          </p:cNvSpPr>
          <p:nvPr/>
        </p:nvSpPr>
        <p:spPr>
          <a:xfrm>
            <a:off x="611560" y="188640"/>
            <a:ext cx="8418462" cy="761633"/>
          </a:xfrm>
          <a:prstGeom prst="rect">
            <a:avLst/>
          </a:prstGeom>
        </p:spPr>
        <p:txBody>
          <a:bodyP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endParaRPr lang="ko-KR" altLang="en-US" sz="2400" dirty="0">
              <a:cs typeface="Times New Roman" panose="02020603050405020304" pitchFamily="18" charset="0"/>
            </a:endParaRPr>
          </a:p>
        </p:txBody>
      </p:sp>
      <p:sp>
        <p:nvSpPr>
          <p:cNvPr id="6" name="제목 2"/>
          <p:cNvSpPr txBox="1">
            <a:spLocks/>
          </p:cNvSpPr>
          <p:nvPr/>
        </p:nvSpPr>
        <p:spPr>
          <a:xfrm>
            <a:off x="239835" y="241180"/>
            <a:ext cx="8418462" cy="761633"/>
          </a:xfrm>
          <a:prstGeom prst="rect">
            <a:avLst/>
          </a:prstGeom>
        </p:spPr>
        <p:txBody>
          <a:bodyP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i="1" dirty="0" smtClean="0">
                <a:latin typeface="Times New Roman" panose="02020603050405020304" pitchFamily="18" charset="0"/>
                <a:cs typeface="Times New Roman" panose="02020603050405020304" pitchFamily="18" charset="0"/>
              </a:rPr>
              <a:t>Continued.</a:t>
            </a:r>
            <a:endParaRPr lang="ko-KR"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202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a:lnSpc>
                <a:spcPct val="200000"/>
              </a:lnSpc>
            </a:pPr>
            <a:r>
              <a:rPr lang="en-US" altLang="ko-KR" dirty="0"/>
              <a:t>The mission and goal of techno-park in Korea </a:t>
            </a:r>
            <a:endParaRPr lang="en-US" altLang="ko-KR" dirty="0" smtClean="0"/>
          </a:p>
          <a:p>
            <a:pPr lvl="2">
              <a:lnSpc>
                <a:spcPct val="200000"/>
              </a:lnSpc>
            </a:pPr>
            <a:r>
              <a:rPr lang="en-US" altLang="ko-KR" dirty="0" smtClean="0"/>
              <a:t>Primarily </a:t>
            </a:r>
            <a:r>
              <a:rPr lang="en-US" altLang="ko-KR" dirty="0"/>
              <a:t>placed on the regional economic development, </a:t>
            </a:r>
            <a:endParaRPr lang="en-US" altLang="ko-KR" dirty="0" smtClean="0"/>
          </a:p>
          <a:p>
            <a:pPr lvl="2">
              <a:lnSpc>
                <a:spcPct val="200000"/>
              </a:lnSpc>
            </a:pPr>
            <a:r>
              <a:rPr lang="en-US" altLang="ko-KR" dirty="0" smtClean="0"/>
              <a:t>Techno-park </a:t>
            </a:r>
            <a:r>
              <a:rPr lang="en-US" altLang="ko-KR" dirty="0"/>
              <a:t>as an innovation hub of the region. </a:t>
            </a:r>
            <a:endParaRPr lang="en-US" altLang="ko-KR" dirty="0" smtClean="0"/>
          </a:p>
          <a:p>
            <a:pPr lvl="2">
              <a:lnSpc>
                <a:spcPct val="200000"/>
              </a:lnSpc>
            </a:pPr>
            <a:r>
              <a:rPr lang="en-US" altLang="ko-KR" dirty="0" smtClean="0"/>
              <a:t>Sizable </a:t>
            </a:r>
            <a:r>
              <a:rPr lang="en-US" altLang="ko-KR" dirty="0"/>
              <a:t>investment has been made to build 18 techno-parks across the country. </a:t>
            </a:r>
            <a:endParaRPr lang="en-US" altLang="ko-KR" dirty="0" smtClean="0"/>
          </a:p>
          <a:p>
            <a:pPr>
              <a:lnSpc>
                <a:spcPct val="200000"/>
              </a:lnSpc>
            </a:pPr>
            <a:r>
              <a:rPr lang="en-US" altLang="ko-KR" dirty="0" smtClean="0"/>
              <a:t>Government </a:t>
            </a:r>
            <a:r>
              <a:rPr lang="en-US" altLang="ko-KR" dirty="0"/>
              <a:t>enacted a special </a:t>
            </a:r>
            <a:r>
              <a:rPr lang="en-US" altLang="ko-KR" dirty="0" smtClean="0"/>
              <a:t>law for </a:t>
            </a:r>
            <a:r>
              <a:rPr lang="en-US" altLang="ko-KR" dirty="0"/>
              <a:t>development and support of the techno-park, </a:t>
            </a:r>
            <a:endParaRPr lang="en-US" altLang="ko-KR" dirty="0" smtClean="0"/>
          </a:p>
          <a:p>
            <a:pPr lvl="2">
              <a:lnSpc>
                <a:spcPct val="200000"/>
              </a:lnSpc>
            </a:pPr>
            <a:r>
              <a:rPr lang="en-US" altLang="ko-KR" dirty="0" smtClean="0"/>
              <a:t>Act </a:t>
            </a:r>
            <a:r>
              <a:rPr lang="en-US" altLang="ko-KR" dirty="0"/>
              <a:t>on special cases concerning support of techno-parks</a:t>
            </a:r>
            <a:r>
              <a:rPr lang="en-US" altLang="ko-KR" dirty="0" smtClean="0"/>
              <a:t>.</a:t>
            </a:r>
            <a:endParaRPr lang="ko-KR" altLang="en-US" dirty="0"/>
          </a:p>
        </p:txBody>
      </p:sp>
      <p:sp>
        <p:nvSpPr>
          <p:cNvPr id="4" name="슬라이드 번호 개체 틀 3"/>
          <p:cNvSpPr>
            <a:spLocks noGrp="1"/>
          </p:cNvSpPr>
          <p:nvPr>
            <p:ph type="sldNum" sz="quarter" idx="10"/>
          </p:nvPr>
        </p:nvSpPr>
        <p:spPr/>
        <p:txBody>
          <a:bodyPr/>
          <a:lstStyle/>
          <a:p>
            <a:pPr>
              <a:defRPr/>
            </a:pPr>
            <a:fld id="{D6DEC2FE-B0DB-4456-877E-D7AACC38A918}" type="slidenum">
              <a:rPr lang="ko-KR" altLang="en-US" smtClean="0"/>
              <a:pPr>
                <a:defRPr/>
              </a:pPr>
              <a:t>12</a:t>
            </a:fld>
            <a:endParaRPr lang="ko-KR" altLang="en-US"/>
          </a:p>
        </p:txBody>
      </p:sp>
      <p:sp>
        <p:nvSpPr>
          <p:cNvPr id="6" name="제목 2"/>
          <p:cNvSpPr txBox="1">
            <a:spLocks/>
          </p:cNvSpPr>
          <p:nvPr/>
        </p:nvSpPr>
        <p:spPr>
          <a:xfrm>
            <a:off x="239835" y="241180"/>
            <a:ext cx="8418462" cy="761633"/>
          </a:xfrm>
          <a:prstGeom prst="rect">
            <a:avLst/>
          </a:prstGeom>
        </p:spPr>
        <p:txBody>
          <a:bodyP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i="1" dirty="0" smtClean="0">
                <a:latin typeface="Times New Roman" panose="02020603050405020304" pitchFamily="18" charset="0"/>
                <a:cs typeface="Times New Roman" panose="02020603050405020304" pitchFamily="18" charset="0"/>
              </a:rPr>
              <a:t>Continued.</a:t>
            </a:r>
            <a:endParaRPr lang="ko-KR"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789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순서도: 추출 3"/>
          <p:cNvSpPr/>
          <p:nvPr/>
        </p:nvSpPr>
        <p:spPr>
          <a:xfrm>
            <a:off x="4207092" y="1891229"/>
            <a:ext cx="1575107" cy="1382130"/>
          </a:xfrm>
          <a:prstGeom prst="flowChartExtra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solidFill>
                <a:schemeClr val="bg1"/>
              </a:solidFill>
            </a:endParaRPr>
          </a:p>
        </p:txBody>
      </p:sp>
      <p:sp>
        <p:nvSpPr>
          <p:cNvPr id="5" name="순서도: 추출 4"/>
          <p:cNvSpPr/>
          <p:nvPr/>
        </p:nvSpPr>
        <p:spPr>
          <a:xfrm>
            <a:off x="3311869" y="3396700"/>
            <a:ext cx="1620180" cy="1382130"/>
          </a:xfrm>
          <a:prstGeom prst="flowChartExtra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6" name="순서도: 병합 5"/>
          <p:cNvSpPr/>
          <p:nvPr/>
        </p:nvSpPr>
        <p:spPr>
          <a:xfrm>
            <a:off x="3311869" y="1900797"/>
            <a:ext cx="1620180" cy="1382130"/>
          </a:xfrm>
          <a:prstGeom prst="flowChartMerg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endParaRPr lang="ko-KR" altLang="en-US" sz="1200" b="1" dirty="0"/>
          </a:p>
        </p:txBody>
      </p:sp>
      <p:sp>
        <p:nvSpPr>
          <p:cNvPr id="7" name="순서도: 병합 6"/>
          <p:cNvSpPr/>
          <p:nvPr/>
        </p:nvSpPr>
        <p:spPr>
          <a:xfrm>
            <a:off x="4207092" y="3362640"/>
            <a:ext cx="1575107" cy="1408544"/>
          </a:xfrm>
          <a:prstGeom prst="flowChartMerg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8" name="순서도: 추출 7"/>
          <p:cNvSpPr/>
          <p:nvPr/>
        </p:nvSpPr>
        <p:spPr>
          <a:xfrm>
            <a:off x="2454958" y="1906798"/>
            <a:ext cx="1575107" cy="1382130"/>
          </a:xfrm>
          <a:prstGeom prst="flowChartExtra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9" name="순서도: 병합 8"/>
          <p:cNvSpPr/>
          <p:nvPr/>
        </p:nvSpPr>
        <p:spPr>
          <a:xfrm>
            <a:off x="2454958" y="3378208"/>
            <a:ext cx="1575107" cy="1408544"/>
          </a:xfrm>
          <a:prstGeom prst="flowChartMerg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10" name="TextBox 9"/>
          <p:cNvSpPr txBox="1"/>
          <p:nvPr/>
        </p:nvSpPr>
        <p:spPr>
          <a:xfrm>
            <a:off x="3577697" y="2033057"/>
            <a:ext cx="1077539" cy="507831"/>
          </a:xfrm>
          <a:prstGeom prst="rect">
            <a:avLst/>
          </a:prstGeom>
          <a:noFill/>
        </p:spPr>
        <p:txBody>
          <a:bodyPr wrap="none" rtlCol="0">
            <a:spAutoFit/>
          </a:bodyPr>
          <a:lstStyle/>
          <a:p>
            <a:pPr algn="ctr"/>
            <a:r>
              <a:rPr lang="en-US" altLang="ko-KR" sz="1350" b="1" dirty="0"/>
              <a:t>Common </a:t>
            </a:r>
          </a:p>
          <a:p>
            <a:pPr algn="ctr"/>
            <a:r>
              <a:rPr lang="en-US" altLang="ko-KR" sz="1350" b="1" dirty="0"/>
              <a:t>Equipment</a:t>
            </a:r>
            <a:endParaRPr lang="ko-KR" altLang="en-US" sz="1350" b="1" dirty="0"/>
          </a:p>
        </p:txBody>
      </p:sp>
      <p:sp>
        <p:nvSpPr>
          <p:cNvPr id="11" name="TextBox 10"/>
          <p:cNvSpPr txBox="1"/>
          <p:nvPr/>
        </p:nvSpPr>
        <p:spPr>
          <a:xfrm>
            <a:off x="4477823" y="2768608"/>
            <a:ext cx="1075937" cy="507831"/>
          </a:xfrm>
          <a:prstGeom prst="rect">
            <a:avLst/>
          </a:prstGeom>
          <a:noFill/>
        </p:spPr>
        <p:txBody>
          <a:bodyPr wrap="none" rtlCol="0">
            <a:spAutoFit/>
          </a:bodyPr>
          <a:lstStyle/>
          <a:p>
            <a:pPr algn="ctr"/>
            <a:r>
              <a:rPr lang="en-US" altLang="ko-KR" sz="1350" b="1" dirty="0">
                <a:solidFill>
                  <a:schemeClr val="bg1"/>
                </a:solidFill>
              </a:rPr>
              <a:t>Education/</a:t>
            </a:r>
          </a:p>
          <a:p>
            <a:pPr algn="ctr"/>
            <a:r>
              <a:rPr lang="en-US" altLang="ko-KR" sz="1350" b="1" dirty="0">
                <a:solidFill>
                  <a:schemeClr val="bg1"/>
                </a:solidFill>
              </a:rPr>
              <a:t>Training</a:t>
            </a:r>
            <a:endParaRPr lang="ko-KR" altLang="en-US" sz="1350" b="1" dirty="0">
              <a:solidFill>
                <a:schemeClr val="bg1"/>
              </a:solidFill>
            </a:endParaRPr>
          </a:p>
        </p:txBody>
      </p:sp>
      <p:sp>
        <p:nvSpPr>
          <p:cNvPr id="12" name="TextBox 11"/>
          <p:cNvSpPr txBox="1"/>
          <p:nvPr/>
        </p:nvSpPr>
        <p:spPr>
          <a:xfrm>
            <a:off x="2870424" y="2788960"/>
            <a:ext cx="1064266" cy="507831"/>
          </a:xfrm>
          <a:prstGeom prst="rect">
            <a:avLst/>
          </a:prstGeom>
          <a:noFill/>
        </p:spPr>
        <p:txBody>
          <a:bodyPr wrap="none" rtlCol="0">
            <a:spAutoFit/>
          </a:bodyPr>
          <a:lstStyle/>
          <a:p>
            <a:r>
              <a:rPr lang="en-US" altLang="ko-KR" sz="1350" b="1" dirty="0">
                <a:solidFill>
                  <a:schemeClr val="bg1"/>
                </a:solidFill>
              </a:rPr>
              <a:t>Business</a:t>
            </a:r>
          </a:p>
          <a:p>
            <a:r>
              <a:rPr lang="en-US" altLang="ko-KR" sz="1350" b="1" dirty="0">
                <a:solidFill>
                  <a:schemeClr val="bg1"/>
                </a:solidFill>
              </a:rPr>
              <a:t>Incubation</a:t>
            </a:r>
            <a:endParaRPr lang="ko-KR" altLang="en-US" sz="1350" b="1" dirty="0">
              <a:solidFill>
                <a:schemeClr val="bg1"/>
              </a:solidFill>
            </a:endParaRPr>
          </a:p>
        </p:txBody>
      </p:sp>
      <p:sp>
        <p:nvSpPr>
          <p:cNvPr id="13" name="TextBox 12"/>
          <p:cNvSpPr txBox="1"/>
          <p:nvPr/>
        </p:nvSpPr>
        <p:spPr>
          <a:xfrm>
            <a:off x="2718939" y="3531132"/>
            <a:ext cx="1047146" cy="715581"/>
          </a:xfrm>
          <a:prstGeom prst="rect">
            <a:avLst/>
          </a:prstGeom>
          <a:noFill/>
        </p:spPr>
        <p:txBody>
          <a:bodyPr wrap="none" rtlCol="0">
            <a:spAutoFit/>
          </a:bodyPr>
          <a:lstStyle/>
          <a:p>
            <a:pPr algn="ctr"/>
            <a:r>
              <a:rPr lang="en-US" altLang="ko-KR" sz="1350" b="1" dirty="0"/>
              <a:t>Integrated</a:t>
            </a:r>
          </a:p>
          <a:p>
            <a:pPr algn="ctr"/>
            <a:r>
              <a:rPr lang="en-US" altLang="ko-KR" sz="1350" b="1" dirty="0"/>
              <a:t>Business</a:t>
            </a:r>
          </a:p>
          <a:p>
            <a:pPr algn="ctr"/>
            <a:r>
              <a:rPr lang="en-US" altLang="ko-KR" sz="1350" b="1" dirty="0"/>
              <a:t>Support</a:t>
            </a:r>
            <a:endParaRPr lang="ko-KR" altLang="en-US" sz="1350" b="1" dirty="0"/>
          </a:p>
        </p:txBody>
      </p:sp>
      <p:sp>
        <p:nvSpPr>
          <p:cNvPr id="14" name="TextBox 13"/>
          <p:cNvSpPr txBox="1"/>
          <p:nvPr/>
        </p:nvSpPr>
        <p:spPr>
          <a:xfrm>
            <a:off x="3567433" y="4400314"/>
            <a:ext cx="1156855" cy="300082"/>
          </a:xfrm>
          <a:prstGeom prst="rect">
            <a:avLst/>
          </a:prstGeom>
          <a:noFill/>
        </p:spPr>
        <p:txBody>
          <a:bodyPr wrap="none" rtlCol="0">
            <a:spAutoFit/>
          </a:bodyPr>
          <a:lstStyle/>
          <a:p>
            <a:r>
              <a:rPr lang="en-US" altLang="ko-KR" sz="1350" b="1" dirty="0">
                <a:solidFill>
                  <a:schemeClr val="bg1"/>
                </a:solidFill>
              </a:rPr>
              <a:t>Networking</a:t>
            </a:r>
            <a:endParaRPr lang="ko-KR" altLang="en-US" sz="1350" b="1" dirty="0">
              <a:solidFill>
                <a:schemeClr val="bg1"/>
              </a:solidFill>
            </a:endParaRPr>
          </a:p>
        </p:txBody>
      </p:sp>
      <p:sp>
        <p:nvSpPr>
          <p:cNvPr id="15" name="TextBox 14"/>
          <p:cNvSpPr txBox="1"/>
          <p:nvPr/>
        </p:nvSpPr>
        <p:spPr>
          <a:xfrm>
            <a:off x="4538376" y="3558718"/>
            <a:ext cx="1042273" cy="300082"/>
          </a:xfrm>
          <a:prstGeom prst="rect">
            <a:avLst/>
          </a:prstGeom>
          <a:noFill/>
        </p:spPr>
        <p:txBody>
          <a:bodyPr wrap="none" rtlCol="0">
            <a:spAutoFit/>
          </a:bodyPr>
          <a:lstStyle/>
          <a:p>
            <a:r>
              <a:rPr lang="en-US" altLang="ko-KR" sz="1350" b="1" dirty="0"/>
              <a:t>Joint R&amp;D</a:t>
            </a:r>
            <a:endParaRPr lang="ko-KR" altLang="en-US" sz="1350" b="1" dirty="0"/>
          </a:p>
        </p:txBody>
      </p:sp>
      <p:sp>
        <p:nvSpPr>
          <p:cNvPr id="16" name="TextBox 15"/>
          <p:cNvSpPr txBox="1"/>
          <p:nvPr/>
        </p:nvSpPr>
        <p:spPr>
          <a:xfrm>
            <a:off x="586740" y="1942968"/>
            <a:ext cx="2531206" cy="715581"/>
          </a:xfrm>
          <a:prstGeom prst="rect">
            <a:avLst/>
          </a:prstGeom>
          <a:noFill/>
        </p:spPr>
        <p:txBody>
          <a:bodyPr wrap="none" rtlCol="0">
            <a:spAutoFit/>
          </a:bodyPr>
          <a:lstStyle/>
          <a:p>
            <a:pPr marL="214313" indent="-214313">
              <a:buFont typeface="Arial" panose="020B0604020202020204" pitchFamily="34" charset="0"/>
              <a:buChar char="•"/>
            </a:pPr>
            <a:r>
              <a:rPr lang="en-US" altLang="ko-KR" sz="1350" b="1" dirty="0"/>
              <a:t>183 startups incubated</a:t>
            </a:r>
          </a:p>
          <a:p>
            <a:pPr marL="214313" indent="-214313">
              <a:buFont typeface="Arial" panose="020B0604020202020204" pitchFamily="34" charset="0"/>
              <a:buChar char="•"/>
            </a:pPr>
            <a:r>
              <a:rPr lang="en-US" altLang="ko-KR" sz="1350" b="1" dirty="0"/>
              <a:t>Sales : 121 million dollars</a:t>
            </a:r>
          </a:p>
          <a:p>
            <a:pPr marL="214313" indent="-214313">
              <a:buFont typeface="Arial" panose="020B0604020202020204" pitchFamily="34" charset="0"/>
              <a:buChar char="•"/>
            </a:pPr>
            <a:r>
              <a:rPr lang="en-US" altLang="ko-KR" sz="1350" b="1" dirty="0"/>
              <a:t>Employment : 1,825</a:t>
            </a:r>
            <a:endParaRPr lang="ko-KR" altLang="en-US" sz="1350" b="1" dirty="0"/>
          </a:p>
        </p:txBody>
      </p:sp>
      <p:sp>
        <p:nvSpPr>
          <p:cNvPr id="17" name="TextBox 16"/>
          <p:cNvSpPr txBox="1"/>
          <p:nvPr/>
        </p:nvSpPr>
        <p:spPr>
          <a:xfrm>
            <a:off x="3424755" y="1119468"/>
            <a:ext cx="2396682" cy="715581"/>
          </a:xfrm>
          <a:prstGeom prst="rect">
            <a:avLst/>
          </a:prstGeom>
          <a:noFill/>
        </p:spPr>
        <p:txBody>
          <a:bodyPr wrap="none" rtlCol="0">
            <a:spAutoFit/>
          </a:bodyPr>
          <a:lstStyle/>
          <a:p>
            <a:pPr marL="214313" indent="-214313">
              <a:buFont typeface="Arial" panose="020B0604020202020204" pitchFamily="34" charset="0"/>
              <a:buChar char="•"/>
            </a:pPr>
            <a:r>
              <a:rPr lang="en-US" altLang="ko-KR" sz="1350" b="1" dirty="0"/>
              <a:t>1,538 machines</a:t>
            </a:r>
          </a:p>
          <a:p>
            <a:pPr marL="214313" indent="-214313">
              <a:buFont typeface="Arial" panose="020B0604020202020204" pitchFamily="34" charset="0"/>
              <a:buChar char="•"/>
            </a:pPr>
            <a:r>
              <a:rPr lang="en-US" altLang="ko-KR" sz="1350" b="1" dirty="0"/>
              <a:t>400 member companies</a:t>
            </a:r>
          </a:p>
          <a:p>
            <a:pPr marL="214313" indent="-214313">
              <a:buFont typeface="Arial" panose="020B0604020202020204" pitchFamily="34" charset="0"/>
              <a:buChar char="•"/>
            </a:pPr>
            <a:r>
              <a:rPr lang="en-US" altLang="ko-KR" sz="1350" b="1" dirty="0"/>
              <a:t>14,268 cases</a:t>
            </a:r>
            <a:endParaRPr lang="ko-KR" altLang="en-US" sz="1350" b="1" dirty="0"/>
          </a:p>
        </p:txBody>
      </p:sp>
      <p:sp>
        <p:nvSpPr>
          <p:cNvPr id="18" name="TextBox 17"/>
          <p:cNvSpPr txBox="1"/>
          <p:nvPr/>
        </p:nvSpPr>
        <p:spPr>
          <a:xfrm>
            <a:off x="5221961" y="2065512"/>
            <a:ext cx="3034292" cy="507831"/>
          </a:xfrm>
          <a:prstGeom prst="rect">
            <a:avLst/>
          </a:prstGeom>
          <a:noFill/>
        </p:spPr>
        <p:txBody>
          <a:bodyPr wrap="none" rtlCol="0">
            <a:spAutoFit/>
          </a:bodyPr>
          <a:lstStyle/>
          <a:p>
            <a:pPr marL="214313" indent="-214313">
              <a:buFont typeface="Arial" panose="020B0604020202020204" pitchFamily="34" charset="0"/>
              <a:buChar char="•"/>
            </a:pPr>
            <a:r>
              <a:rPr lang="en-US" altLang="ko-KR" sz="1350" b="1" dirty="0"/>
              <a:t>2,342 pre-engineering training</a:t>
            </a:r>
          </a:p>
          <a:p>
            <a:pPr marL="214313" indent="-214313">
              <a:buFont typeface="Arial" panose="020B0604020202020204" pitchFamily="34" charset="0"/>
              <a:buChar char="•"/>
            </a:pPr>
            <a:r>
              <a:rPr lang="en-US" altLang="ko-KR" sz="1350" b="1" dirty="0"/>
              <a:t>Hiring promotion : 274 persons</a:t>
            </a:r>
            <a:endParaRPr lang="ko-KR" altLang="en-US" sz="1350" b="1" dirty="0"/>
          </a:p>
        </p:txBody>
      </p:sp>
      <p:sp>
        <p:nvSpPr>
          <p:cNvPr id="19" name="TextBox 18"/>
          <p:cNvSpPr txBox="1"/>
          <p:nvPr/>
        </p:nvSpPr>
        <p:spPr>
          <a:xfrm>
            <a:off x="5615551" y="3516384"/>
            <a:ext cx="3196131" cy="715581"/>
          </a:xfrm>
          <a:prstGeom prst="rect">
            <a:avLst/>
          </a:prstGeom>
          <a:noFill/>
        </p:spPr>
        <p:txBody>
          <a:bodyPr wrap="none" rtlCol="0">
            <a:spAutoFit/>
          </a:bodyPr>
          <a:lstStyle/>
          <a:p>
            <a:pPr marL="214313" indent="-214313">
              <a:buFont typeface="Arial" panose="020B0604020202020204" pitchFamily="34" charset="0"/>
              <a:buChar char="•"/>
            </a:pPr>
            <a:r>
              <a:rPr lang="en-US" altLang="ko-KR" sz="1350" b="1" dirty="0"/>
              <a:t>Photo-voltaic test-bed project</a:t>
            </a:r>
          </a:p>
          <a:p>
            <a:pPr marL="214313" indent="-214313">
              <a:buFont typeface="Arial" panose="020B0604020202020204" pitchFamily="34" charset="0"/>
              <a:buChar char="•"/>
            </a:pPr>
            <a:r>
              <a:rPr lang="en-US" altLang="ko-KR" sz="1350" b="1" dirty="0"/>
              <a:t>2</a:t>
            </a:r>
            <a:r>
              <a:rPr lang="en-US" altLang="ko-KR" sz="1350" b="1" baseline="30000" dirty="0"/>
              <a:t>nd</a:t>
            </a:r>
            <a:r>
              <a:rPr lang="en-US" altLang="ko-KR" sz="1350" b="1" dirty="0"/>
              <a:t> battery R&amp;D</a:t>
            </a:r>
          </a:p>
          <a:p>
            <a:pPr marL="214313" indent="-214313">
              <a:buFont typeface="Arial" panose="020B0604020202020204" pitchFamily="34" charset="0"/>
              <a:buChar char="•"/>
            </a:pPr>
            <a:r>
              <a:rPr lang="en-US" altLang="ko-KR" sz="1350" b="1" dirty="0"/>
              <a:t>Veterinary medicinal product hub</a:t>
            </a:r>
            <a:endParaRPr lang="ko-KR" altLang="en-US" sz="1350" b="1" dirty="0"/>
          </a:p>
        </p:txBody>
      </p:sp>
      <p:sp>
        <p:nvSpPr>
          <p:cNvPr id="20" name="TextBox 19"/>
          <p:cNvSpPr txBox="1"/>
          <p:nvPr/>
        </p:nvSpPr>
        <p:spPr>
          <a:xfrm>
            <a:off x="3186789" y="4793481"/>
            <a:ext cx="5272213" cy="715581"/>
          </a:xfrm>
          <a:prstGeom prst="rect">
            <a:avLst/>
          </a:prstGeom>
          <a:noFill/>
        </p:spPr>
        <p:txBody>
          <a:bodyPr wrap="none" rtlCol="0">
            <a:spAutoFit/>
          </a:bodyPr>
          <a:lstStyle/>
          <a:p>
            <a:pPr marL="214313" indent="-214313">
              <a:buFont typeface="Arial" panose="020B0604020202020204" pitchFamily="34" charset="0"/>
              <a:buChar char="•"/>
            </a:pPr>
            <a:r>
              <a:rPr lang="en-US" altLang="ko-KR" sz="1350" b="1" dirty="0"/>
              <a:t>Open innovation networking : 9,930 participants</a:t>
            </a:r>
          </a:p>
          <a:p>
            <a:pPr marL="214313" indent="-214313">
              <a:buFont typeface="Arial" panose="020B0604020202020204" pitchFamily="34" charset="0"/>
              <a:buChar char="•"/>
            </a:pPr>
            <a:r>
              <a:rPr lang="en-US" altLang="ko-KR" sz="1350" b="1" dirty="0"/>
              <a:t>Spatial proximity hub, “Chungnam Tech-Biz Zone”</a:t>
            </a:r>
          </a:p>
          <a:p>
            <a:pPr marL="214313" indent="-214313">
              <a:buFont typeface="Arial" panose="020B0604020202020204" pitchFamily="34" charset="0"/>
              <a:buChar char="•"/>
            </a:pPr>
            <a:r>
              <a:rPr lang="en-US" altLang="ko-KR" sz="1350" b="1" dirty="0"/>
              <a:t>Community networking : local universities and researchers</a:t>
            </a:r>
            <a:endParaRPr lang="ko-KR" altLang="en-US" sz="1350" b="1" dirty="0"/>
          </a:p>
        </p:txBody>
      </p:sp>
      <p:sp>
        <p:nvSpPr>
          <p:cNvPr id="21" name="TextBox 20"/>
          <p:cNvSpPr txBox="1"/>
          <p:nvPr/>
        </p:nvSpPr>
        <p:spPr>
          <a:xfrm>
            <a:off x="335399" y="3877380"/>
            <a:ext cx="2545184" cy="1338828"/>
          </a:xfrm>
          <a:prstGeom prst="rect">
            <a:avLst/>
          </a:prstGeom>
          <a:noFill/>
        </p:spPr>
        <p:txBody>
          <a:bodyPr wrap="none" rtlCol="0">
            <a:spAutoFit/>
          </a:bodyPr>
          <a:lstStyle/>
          <a:p>
            <a:pPr marL="214313" indent="-214313">
              <a:buFont typeface="Arial" panose="020B0604020202020204" pitchFamily="34" charset="0"/>
              <a:buChar char="•"/>
            </a:pPr>
            <a:r>
              <a:rPr lang="en-US" altLang="ko-KR" sz="1350" b="1" dirty="0"/>
              <a:t>Technologies transfer : 62</a:t>
            </a:r>
          </a:p>
          <a:p>
            <a:pPr marL="214313" indent="-214313">
              <a:buFont typeface="Arial" panose="020B0604020202020204" pitchFamily="34" charset="0"/>
              <a:buChar char="•"/>
            </a:pPr>
            <a:r>
              <a:rPr lang="en-US" altLang="ko-KR" sz="1350" b="1" dirty="0"/>
              <a:t>Annual conference &amp;</a:t>
            </a:r>
          </a:p>
          <a:p>
            <a:r>
              <a:rPr lang="en-US" altLang="ko-KR" sz="1350" b="1" dirty="0"/>
              <a:t>    exhibition</a:t>
            </a:r>
            <a:r>
              <a:rPr lang="ko-KR" altLang="en-US" sz="1350" b="1" dirty="0"/>
              <a:t> </a:t>
            </a:r>
            <a:endParaRPr lang="en-US" altLang="ko-KR" sz="1350" b="1" dirty="0"/>
          </a:p>
          <a:p>
            <a:pPr marL="214313" indent="-214313">
              <a:buFont typeface="Arial" panose="020B0604020202020204" pitchFamily="34" charset="0"/>
              <a:buChar char="•"/>
            </a:pPr>
            <a:r>
              <a:rPr lang="en-US" altLang="ko-KR" sz="1350" b="1" dirty="0"/>
              <a:t>Integrated supports : </a:t>
            </a:r>
          </a:p>
          <a:p>
            <a:r>
              <a:rPr lang="en-US" altLang="ko-KR" sz="1350" b="1" dirty="0"/>
              <a:t>    marketing/technology </a:t>
            </a:r>
          </a:p>
          <a:p>
            <a:r>
              <a:rPr lang="en-US" altLang="ko-KR" sz="1350" b="1" dirty="0"/>
              <a:t>    market/consulting, etc.</a:t>
            </a:r>
            <a:endParaRPr lang="ko-KR" altLang="en-US" sz="1350" b="1" dirty="0"/>
          </a:p>
        </p:txBody>
      </p:sp>
      <p:sp>
        <p:nvSpPr>
          <p:cNvPr id="22" name="제목 2"/>
          <p:cNvSpPr txBox="1">
            <a:spLocks/>
          </p:cNvSpPr>
          <p:nvPr/>
        </p:nvSpPr>
        <p:spPr>
          <a:xfrm>
            <a:off x="240634" y="113823"/>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t>A Case Study: Chungnam Techno Park</a:t>
            </a:r>
            <a:endParaRPr lang="ko-KR" altLang="en-US" sz="2400" dirty="0">
              <a:cs typeface="Times New Roman" panose="02020603050405020304" pitchFamily="18" charset="0"/>
            </a:endParaRPr>
          </a:p>
        </p:txBody>
      </p:sp>
    </p:spTree>
    <p:extLst>
      <p:ext uri="{BB962C8B-B14F-4D97-AF65-F5344CB8AC3E}">
        <p14:creationId xmlns:p14="http://schemas.microsoft.com/office/powerpoint/2010/main" val="3562073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D6DEC2FE-B0DB-4456-877E-D7AACC38A918}" type="slidenum">
              <a:rPr lang="ko-KR" altLang="en-US" smtClean="0"/>
              <a:pPr>
                <a:defRPr/>
              </a:pPr>
              <a:t>14</a:t>
            </a:fld>
            <a:endParaRPr lang="ko-KR" altLang="en-US"/>
          </a:p>
        </p:txBody>
      </p:sp>
      <p:sp>
        <p:nvSpPr>
          <p:cNvPr id="5" name="제목 2"/>
          <p:cNvSpPr txBox="1">
            <a:spLocks/>
          </p:cNvSpPr>
          <p:nvPr/>
        </p:nvSpPr>
        <p:spPr>
          <a:xfrm>
            <a:off x="611560" y="188640"/>
            <a:ext cx="8418462" cy="761633"/>
          </a:xfrm>
          <a:prstGeom prst="rect">
            <a:avLst/>
          </a:prstGeom>
        </p:spPr>
        <p:txBody>
          <a:bodyP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Overall performance: incubation</a:t>
            </a:r>
            <a:endParaRPr lang="ko-KR" altLang="en-US" sz="2400" dirty="0">
              <a:cs typeface="Times New Roman" panose="02020603050405020304" pitchFamily="18" charset="0"/>
            </a:endParaRPr>
          </a:p>
        </p:txBody>
      </p:sp>
      <p:pic>
        <p:nvPicPr>
          <p:cNvPr id="6" name="그림 5"/>
          <p:cNvPicPr/>
          <p:nvPr/>
        </p:nvPicPr>
        <p:blipFill>
          <a:blip r:embed="rId2" cstate="print"/>
          <a:stretch>
            <a:fillRect/>
          </a:stretch>
        </p:blipFill>
        <p:spPr>
          <a:xfrm>
            <a:off x="241995" y="1052736"/>
            <a:ext cx="8640959" cy="5112568"/>
          </a:xfrm>
          <a:prstGeom prst="rect">
            <a:avLst/>
          </a:prstGeom>
        </p:spPr>
      </p:pic>
      <p:sp>
        <p:nvSpPr>
          <p:cNvPr id="3" name="TextBox 2"/>
          <p:cNvSpPr txBox="1"/>
          <p:nvPr/>
        </p:nvSpPr>
        <p:spPr>
          <a:xfrm>
            <a:off x="241994" y="1196752"/>
            <a:ext cx="2345001" cy="369332"/>
          </a:xfrm>
          <a:prstGeom prst="rect">
            <a:avLst/>
          </a:prstGeom>
          <a:noFill/>
        </p:spPr>
        <p:txBody>
          <a:bodyPr wrap="none" rtlCol="0">
            <a:spAutoFit/>
          </a:bodyPr>
          <a:lstStyle/>
          <a:p>
            <a:r>
              <a:rPr lang="en-US" altLang="ko-KR" b="1" dirty="0" smtClean="0"/>
              <a:t>Period : 2000~2009</a:t>
            </a:r>
            <a:endParaRPr lang="ko-KR" altLang="en-US" b="1" dirty="0"/>
          </a:p>
        </p:txBody>
      </p:sp>
    </p:spTree>
    <p:extLst>
      <p:ext uri="{BB962C8B-B14F-4D97-AF65-F5344CB8AC3E}">
        <p14:creationId xmlns:p14="http://schemas.microsoft.com/office/powerpoint/2010/main" val="1010150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D6DEC2FE-B0DB-4456-877E-D7AACC38A918}" type="slidenum">
              <a:rPr lang="ko-KR" altLang="en-US" smtClean="0"/>
              <a:pPr>
                <a:defRPr/>
              </a:pPr>
              <a:t>15</a:t>
            </a:fld>
            <a:endParaRPr lang="ko-KR" altLang="en-US"/>
          </a:p>
        </p:txBody>
      </p:sp>
      <p:sp>
        <p:nvSpPr>
          <p:cNvPr id="5" name="제목 2"/>
          <p:cNvSpPr txBox="1">
            <a:spLocks/>
          </p:cNvSpPr>
          <p:nvPr/>
        </p:nvSpPr>
        <p:spPr>
          <a:xfrm>
            <a:off x="611560" y="188640"/>
            <a:ext cx="8418462" cy="761633"/>
          </a:xfrm>
          <a:prstGeom prst="rect">
            <a:avLst/>
          </a:prstGeom>
        </p:spPr>
        <p:txBody>
          <a:bodyP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Campus plan </a:t>
            </a:r>
            <a:endParaRPr lang="ko-KR" altLang="en-US" sz="2400" dirty="0">
              <a:cs typeface="Times New Roman" panose="02020603050405020304" pitchFamily="18" charset="0"/>
            </a:endParaRPr>
          </a:p>
        </p:txBody>
      </p:sp>
      <p:pic>
        <p:nvPicPr>
          <p:cNvPr id="6" name="그림 5"/>
          <p:cNvPicPr/>
          <p:nvPr/>
        </p:nvPicPr>
        <p:blipFill>
          <a:blip r:embed="rId2" cstate="print"/>
          <a:stretch>
            <a:fillRect/>
          </a:stretch>
        </p:blipFill>
        <p:spPr>
          <a:xfrm>
            <a:off x="241995" y="1052736"/>
            <a:ext cx="8640960" cy="5112568"/>
          </a:xfrm>
          <a:prstGeom prst="rect">
            <a:avLst/>
          </a:prstGeom>
          <a:ln>
            <a:solidFill>
              <a:schemeClr val="accent1"/>
            </a:solidFill>
          </a:ln>
        </p:spPr>
      </p:pic>
    </p:spTree>
    <p:extLst>
      <p:ext uri="{BB962C8B-B14F-4D97-AF65-F5344CB8AC3E}">
        <p14:creationId xmlns:p14="http://schemas.microsoft.com/office/powerpoint/2010/main" val="465390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D6DEC2FE-B0DB-4456-877E-D7AACC38A918}" type="slidenum">
              <a:rPr lang="ko-KR" altLang="en-US" smtClean="0"/>
              <a:pPr>
                <a:defRPr/>
              </a:pPr>
              <a:t>16</a:t>
            </a:fld>
            <a:endParaRPr lang="ko-KR" altLang="en-US"/>
          </a:p>
        </p:txBody>
      </p:sp>
      <p:sp>
        <p:nvSpPr>
          <p:cNvPr id="5" name="제목 2"/>
          <p:cNvSpPr txBox="1">
            <a:spLocks/>
          </p:cNvSpPr>
          <p:nvPr/>
        </p:nvSpPr>
        <p:spPr>
          <a:xfrm>
            <a:off x="611560" y="188640"/>
            <a:ext cx="8418462" cy="761633"/>
          </a:xfrm>
          <a:prstGeom prst="rect">
            <a:avLst/>
          </a:prstGeom>
        </p:spPr>
        <p:txBody>
          <a:bodyP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Development roadmaps</a:t>
            </a:r>
            <a:endParaRPr lang="ko-KR" altLang="en-US" sz="2400" dirty="0">
              <a:cs typeface="Times New Roman" panose="02020603050405020304" pitchFamily="18" charset="0"/>
            </a:endParaRPr>
          </a:p>
        </p:txBody>
      </p:sp>
      <p:pic>
        <p:nvPicPr>
          <p:cNvPr id="6" name="그림 5"/>
          <p:cNvPicPr/>
          <p:nvPr/>
        </p:nvPicPr>
        <p:blipFill>
          <a:blip r:embed="rId2"/>
          <a:stretch>
            <a:fillRect/>
          </a:stretch>
        </p:blipFill>
        <p:spPr>
          <a:xfrm>
            <a:off x="241995" y="1052736"/>
            <a:ext cx="8640960" cy="5112568"/>
          </a:xfrm>
          <a:prstGeom prst="rect">
            <a:avLst/>
          </a:prstGeom>
        </p:spPr>
      </p:pic>
    </p:spTree>
    <p:extLst>
      <p:ext uri="{BB962C8B-B14F-4D97-AF65-F5344CB8AC3E}">
        <p14:creationId xmlns:p14="http://schemas.microsoft.com/office/powerpoint/2010/main" val="1795606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D6DEC2FE-B0DB-4456-877E-D7AACC38A918}" type="slidenum">
              <a:rPr lang="ko-KR" altLang="en-US" smtClean="0"/>
              <a:pPr>
                <a:defRPr/>
              </a:pPr>
              <a:t>17</a:t>
            </a:fld>
            <a:endParaRPr lang="ko-KR" altLang="en-US"/>
          </a:p>
        </p:txBody>
      </p:sp>
      <p:sp>
        <p:nvSpPr>
          <p:cNvPr id="5" name="제목 2"/>
          <p:cNvSpPr txBox="1">
            <a:spLocks/>
          </p:cNvSpPr>
          <p:nvPr/>
        </p:nvSpPr>
        <p:spPr>
          <a:xfrm>
            <a:off x="611560" y="188640"/>
            <a:ext cx="8418462" cy="761633"/>
          </a:xfrm>
          <a:prstGeom prst="rect">
            <a:avLst/>
          </a:prstGeom>
        </p:spPr>
        <p:txBody>
          <a:bodyP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Organization</a:t>
            </a:r>
            <a:endParaRPr lang="ko-KR" altLang="en-US" sz="2400" dirty="0">
              <a:cs typeface="Times New Roman" panose="02020603050405020304" pitchFamily="18" charset="0"/>
            </a:endParaRPr>
          </a:p>
        </p:txBody>
      </p:sp>
      <p:pic>
        <p:nvPicPr>
          <p:cNvPr id="7" name="그림 6"/>
          <p:cNvPicPr/>
          <p:nvPr/>
        </p:nvPicPr>
        <p:blipFill>
          <a:blip r:embed="rId2" cstate="print"/>
          <a:stretch>
            <a:fillRect/>
          </a:stretch>
        </p:blipFill>
        <p:spPr>
          <a:xfrm>
            <a:off x="241995" y="1052736"/>
            <a:ext cx="8640960" cy="5112568"/>
          </a:xfrm>
          <a:prstGeom prst="rect">
            <a:avLst/>
          </a:prstGeom>
        </p:spPr>
      </p:pic>
    </p:spTree>
    <p:extLst>
      <p:ext uri="{BB962C8B-B14F-4D97-AF65-F5344CB8AC3E}">
        <p14:creationId xmlns:p14="http://schemas.microsoft.com/office/powerpoint/2010/main" val="1268806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fld id="{D6DEC2FE-B0DB-4456-877E-D7AACC38A918}" type="slidenum">
              <a:rPr lang="ko-KR" altLang="en-US" smtClean="0"/>
              <a:pPr>
                <a:defRPr/>
              </a:pPr>
              <a:t>18</a:t>
            </a:fld>
            <a:endParaRPr lang="ko-KR" altLang="en-US"/>
          </a:p>
        </p:txBody>
      </p:sp>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Major Functions (MF) : Incubation</a:t>
            </a:r>
            <a:endParaRPr lang="ko-KR" altLang="en-US" sz="2400" dirty="0">
              <a:cs typeface="Times New Roman" panose="02020603050405020304" pitchFamily="18" charset="0"/>
            </a:endParaRPr>
          </a:p>
        </p:txBody>
      </p:sp>
      <p:pic>
        <p:nvPicPr>
          <p:cNvPr id="6" name="그림 5"/>
          <p:cNvPicPr/>
          <p:nvPr/>
        </p:nvPicPr>
        <p:blipFill>
          <a:blip r:embed="rId2"/>
          <a:stretch>
            <a:fillRect/>
          </a:stretch>
        </p:blipFill>
        <p:spPr>
          <a:xfrm>
            <a:off x="1331641" y="1015366"/>
            <a:ext cx="5904656" cy="5293954"/>
          </a:xfrm>
          <a:prstGeom prst="rect">
            <a:avLst/>
          </a:prstGeom>
        </p:spPr>
      </p:pic>
    </p:spTree>
    <p:extLst>
      <p:ext uri="{BB962C8B-B14F-4D97-AF65-F5344CB8AC3E}">
        <p14:creationId xmlns:p14="http://schemas.microsoft.com/office/powerpoint/2010/main" val="3390747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D6DEC2FE-B0DB-4456-877E-D7AACC38A918}" type="slidenum">
              <a:rPr lang="ko-KR" altLang="en-US" smtClean="0"/>
              <a:pPr>
                <a:defRPr/>
              </a:pPr>
              <a:t>19</a:t>
            </a:fld>
            <a:endParaRPr lang="ko-KR" altLang="en-US"/>
          </a:p>
        </p:txBody>
      </p:sp>
      <p:pic>
        <p:nvPicPr>
          <p:cNvPr id="6" name="그림 5"/>
          <p:cNvPicPr/>
          <p:nvPr/>
        </p:nvPicPr>
        <p:blipFill>
          <a:blip r:embed="rId2"/>
          <a:stretch>
            <a:fillRect/>
          </a:stretch>
        </p:blipFill>
        <p:spPr>
          <a:xfrm>
            <a:off x="241995" y="1052736"/>
            <a:ext cx="8640960" cy="5112567"/>
          </a:xfrm>
          <a:prstGeom prst="rect">
            <a:avLst/>
          </a:prstGeom>
          <a:ln>
            <a:solidFill>
              <a:schemeClr val="tx1"/>
            </a:solidFill>
          </a:ln>
        </p:spPr>
      </p:pic>
      <p:sp>
        <p:nvSpPr>
          <p:cNvPr id="7" name="제목 2"/>
          <p:cNvSpPr txBox="1">
            <a:spLocks/>
          </p:cNvSpPr>
          <p:nvPr/>
        </p:nvSpPr>
        <p:spPr>
          <a:xfrm>
            <a:off x="241995" y="87628"/>
            <a:ext cx="8640960"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MFs : Technology Transfer and Commercializatio</a:t>
            </a:r>
            <a:r>
              <a:rPr lang="en-US" altLang="ko-KR" sz="2400" dirty="0">
                <a:cs typeface="Times New Roman" panose="02020603050405020304" pitchFamily="18" charset="0"/>
              </a:rPr>
              <a:t>n</a:t>
            </a:r>
            <a:endParaRPr lang="ko-KR" altLang="en-US" sz="2400" dirty="0">
              <a:cs typeface="Times New Roman" panose="02020603050405020304" pitchFamily="18" charset="0"/>
            </a:endParaRPr>
          </a:p>
        </p:txBody>
      </p:sp>
    </p:spTree>
    <p:extLst>
      <p:ext uri="{BB962C8B-B14F-4D97-AF65-F5344CB8AC3E}">
        <p14:creationId xmlns:p14="http://schemas.microsoft.com/office/powerpoint/2010/main" val="2359605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98636" y="112118"/>
            <a:ext cx="8873963" cy="683136"/>
          </a:xfrm>
          <a:prstGeom prst="rect">
            <a:avLst/>
          </a:prstGeom>
          <a:noFill/>
          <a:effectLst/>
        </p:spPr>
        <p:txBody>
          <a:bodyPr wrap="square" anchor="ctr">
            <a:spAutoFit/>
          </a:bodyPr>
          <a:lstStyle/>
          <a:p>
            <a:pPr>
              <a:lnSpc>
                <a:spcPts val="5300"/>
              </a:lnSpc>
              <a:defRPr/>
            </a:pPr>
            <a:r>
              <a:rPr lang="en-US" altLang="ko-KR" sz="2400" b="1" spc="-150" dirty="0" smtClean="0">
                <a:solidFill>
                  <a:prstClr val="white"/>
                </a:solidFill>
                <a:latin typeface="Arial Black" panose="020B0A04020102020204" pitchFamily="34" charset="0"/>
                <a:cs typeface="Times New Roman" pitchFamily="18" charset="0"/>
              </a:rPr>
              <a:t> Table of Contents</a:t>
            </a:r>
            <a:endParaRPr lang="en-US" altLang="ko-KR" sz="2400" b="1" spc="-150" dirty="0">
              <a:solidFill>
                <a:prstClr val="white"/>
              </a:solidFill>
              <a:latin typeface="Arial Black" panose="020B0A04020102020204" pitchFamily="34" charset="0"/>
              <a:cs typeface="Times New Roman" pitchFamily="18" charset="0"/>
            </a:endParaRPr>
          </a:p>
        </p:txBody>
      </p:sp>
      <p:sp>
        <p:nvSpPr>
          <p:cNvPr id="28" name="AutoShape 4"/>
          <p:cNvSpPr>
            <a:spLocks noChangeArrowheads="1"/>
          </p:cNvSpPr>
          <p:nvPr/>
        </p:nvSpPr>
        <p:spPr bwMode="auto">
          <a:xfrm>
            <a:off x="71400" y="998676"/>
            <a:ext cx="9001199" cy="5580744"/>
          </a:xfrm>
          <a:prstGeom prst="roundRect">
            <a:avLst>
              <a:gd name="adj" fmla="val 0"/>
            </a:avLst>
          </a:prstGeom>
          <a:gradFill rotWithShape="1">
            <a:gsLst>
              <a:gs pos="0">
                <a:srgbClr val="FFFFFF"/>
              </a:gs>
              <a:gs pos="100000">
                <a:srgbClr val="EAEAEA"/>
              </a:gs>
            </a:gsLst>
            <a:lin ang="5400000" scaled="1"/>
          </a:gradFill>
          <a:ln w="9525">
            <a:solidFill>
              <a:srgbClr val="C0C0C0"/>
            </a:solidFill>
            <a:round/>
            <a:headEnd/>
            <a:tailEnd/>
          </a:ln>
          <a:effectLst/>
        </p:spPr>
        <p:txBody>
          <a:bodyPr wrap="square" anchor="t" anchorCtr="0">
            <a:noAutofit/>
          </a:bodyPr>
          <a:lstStyle/>
          <a:p>
            <a:pPr marL="285750" indent="-285750">
              <a:lnSpc>
                <a:spcPct val="200000"/>
              </a:lnSpc>
              <a:buFont typeface="Wingdings" panose="05000000000000000000" pitchFamily="2" charset="2"/>
              <a:buChar char="ü"/>
            </a:pPr>
            <a:r>
              <a:rPr lang="en-US" altLang="ko-KR" sz="1600" b="1"/>
              <a:t>Introduction</a:t>
            </a:r>
            <a:endParaRPr lang="ko-KR" altLang="ko-KR" sz="1600" b="1"/>
          </a:p>
          <a:p>
            <a:pPr marL="285750" indent="-285750">
              <a:lnSpc>
                <a:spcPct val="200000"/>
              </a:lnSpc>
              <a:buFont typeface="Wingdings" panose="05000000000000000000" pitchFamily="2" charset="2"/>
              <a:buChar char="ü"/>
            </a:pPr>
            <a:r>
              <a:rPr lang="en-US" altLang="ko-KR" sz="1600" b="1"/>
              <a:t>Theoretical backgrounds and development of S&amp;T park </a:t>
            </a:r>
            <a:endParaRPr lang="ko-KR" altLang="ko-KR" sz="1600" b="1"/>
          </a:p>
          <a:p>
            <a:pPr marL="285750" indent="-285750">
              <a:lnSpc>
                <a:spcPct val="200000"/>
              </a:lnSpc>
              <a:buFont typeface="Wingdings" panose="05000000000000000000" pitchFamily="2" charset="2"/>
              <a:buChar char="ü"/>
            </a:pPr>
            <a:r>
              <a:rPr lang="en-US" altLang="ko-KR" sz="1600" b="1"/>
              <a:t>Korean experiences : S&amp;T parks </a:t>
            </a:r>
            <a:endParaRPr lang="ko-KR" altLang="ko-KR" sz="1600" b="1"/>
          </a:p>
          <a:p>
            <a:pPr marL="288000" indent="-288000">
              <a:lnSpc>
                <a:spcPct val="200000"/>
              </a:lnSpc>
              <a:buFont typeface="Wingdings" panose="05000000000000000000" pitchFamily="2" charset="2"/>
              <a:buChar char="ü"/>
            </a:pPr>
            <a:r>
              <a:rPr lang="en-US" altLang="ko-KR" sz="1600" b="1"/>
              <a:t>Assessment of current state of Bulgaria’s innovation system and Sofia Tech Park</a:t>
            </a:r>
            <a:endParaRPr lang="ko-KR" altLang="ko-KR" sz="1600" b="1"/>
          </a:p>
          <a:p>
            <a:pPr marL="285750" indent="-285750">
              <a:lnSpc>
                <a:spcPct val="200000"/>
              </a:lnSpc>
              <a:buFont typeface="Wingdings" panose="05000000000000000000" pitchFamily="2" charset="2"/>
              <a:buChar char="ü"/>
            </a:pPr>
            <a:r>
              <a:rPr lang="en-US" altLang="ko-KR" sz="1600" b="1"/>
              <a:t>Guidelines for planning</a:t>
            </a:r>
            <a:endParaRPr lang="ko-KR" altLang="ko-KR" sz="1600" b="1"/>
          </a:p>
          <a:p>
            <a:pPr marL="285750" indent="-285750">
              <a:lnSpc>
                <a:spcPct val="200000"/>
              </a:lnSpc>
              <a:buFont typeface="Wingdings" panose="05000000000000000000" pitchFamily="2" charset="2"/>
              <a:buChar char="ü"/>
            </a:pPr>
            <a:r>
              <a:rPr lang="en-US" altLang="ko-KR" sz="1600" b="1"/>
              <a:t>Concluding remarks and policy suggestions</a:t>
            </a:r>
            <a:endParaRPr lang="ko-KR" altLang="ko-KR" sz="1600" b="1" dirty="0"/>
          </a:p>
        </p:txBody>
      </p:sp>
      <p:sp>
        <p:nvSpPr>
          <p:cNvPr id="2" name="슬라이드 번호 개체 틀 1"/>
          <p:cNvSpPr>
            <a:spLocks noGrp="1"/>
          </p:cNvSpPr>
          <p:nvPr>
            <p:ph type="sldNum" sz="quarter" idx="4294967295"/>
          </p:nvPr>
        </p:nvSpPr>
        <p:spPr>
          <a:xfrm>
            <a:off x="4392120" y="6492875"/>
            <a:ext cx="719952" cy="365125"/>
          </a:xfrm>
          <a:prstGeom prst="rect">
            <a:avLst/>
          </a:prstGeom>
        </p:spPr>
        <p:txBody>
          <a:bodyPr/>
          <a:lstStyle/>
          <a:p>
            <a:fld id="{587A251C-56D9-4C79-B223-AE7060896F75}" type="slidenum">
              <a:rPr lang="ko-KR" altLang="en-US" smtClean="0"/>
              <a:pPr/>
              <a:t>2</a:t>
            </a:fld>
            <a:endParaRPr lang="ko-KR" altLang="en-US" dirty="0"/>
          </a:p>
        </p:txBody>
      </p:sp>
    </p:spTree>
    <p:extLst>
      <p:ext uri="{BB962C8B-B14F-4D97-AF65-F5344CB8AC3E}">
        <p14:creationId xmlns:p14="http://schemas.microsoft.com/office/powerpoint/2010/main" val="211375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D6DEC2FE-B0DB-4456-877E-D7AACC38A918}" type="slidenum">
              <a:rPr lang="ko-KR" altLang="en-US" smtClean="0"/>
              <a:pPr>
                <a:defRPr/>
              </a:pPr>
              <a:t>20</a:t>
            </a:fld>
            <a:endParaRPr lang="ko-KR" altLang="en-US"/>
          </a:p>
        </p:txBody>
      </p:sp>
      <p:pic>
        <p:nvPicPr>
          <p:cNvPr id="6" name="그림 5"/>
          <p:cNvPicPr/>
          <p:nvPr/>
        </p:nvPicPr>
        <p:blipFill>
          <a:blip r:embed="rId2"/>
          <a:stretch>
            <a:fillRect/>
          </a:stretch>
        </p:blipFill>
        <p:spPr>
          <a:xfrm>
            <a:off x="241995" y="1052736"/>
            <a:ext cx="8640960" cy="5112567"/>
          </a:xfrm>
          <a:prstGeom prst="rect">
            <a:avLst/>
          </a:prstGeom>
          <a:ln>
            <a:solidFill>
              <a:schemeClr val="tx1"/>
            </a:solidFill>
          </a:ln>
        </p:spPr>
      </p:pic>
      <p:sp>
        <p:nvSpPr>
          <p:cNvPr id="8"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MFs : Business Support Services</a:t>
            </a:r>
            <a:endParaRPr lang="ko-KR" altLang="en-US" sz="2400" dirty="0">
              <a:cs typeface="Times New Roman" panose="02020603050405020304" pitchFamily="18" charset="0"/>
            </a:endParaRPr>
          </a:p>
        </p:txBody>
      </p:sp>
    </p:spTree>
    <p:extLst>
      <p:ext uri="{BB962C8B-B14F-4D97-AF65-F5344CB8AC3E}">
        <p14:creationId xmlns:p14="http://schemas.microsoft.com/office/powerpoint/2010/main" val="317799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D6DEC2FE-B0DB-4456-877E-D7AACC38A918}" type="slidenum">
              <a:rPr lang="ko-KR" altLang="en-US" smtClean="0"/>
              <a:pPr>
                <a:defRPr/>
              </a:pPr>
              <a:t>21</a:t>
            </a:fld>
            <a:endParaRPr lang="ko-KR" altLang="en-US"/>
          </a:p>
        </p:txBody>
      </p:sp>
      <p:pic>
        <p:nvPicPr>
          <p:cNvPr id="6" name="그림 5"/>
          <p:cNvPicPr/>
          <p:nvPr/>
        </p:nvPicPr>
        <p:blipFill>
          <a:blip r:embed="rId2"/>
          <a:stretch>
            <a:fillRect/>
          </a:stretch>
        </p:blipFill>
        <p:spPr>
          <a:xfrm>
            <a:off x="241995" y="972053"/>
            <a:ext cx="8640960" cy="5316044"/>
          </a:xfrm>
          <a:prstGeom prst="rect">
            <a:avLst/>
          </a:prstGeom>
        </p:spPr>
      </p:pic>
      <p:sp>
        <p:nvSpPr>
          <p:cNvPr id="7"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MFs : CTP &amp; RIS</a:t>
            </a:r>
            <a:endParaRPr lang="ko-KR" altLang="en-US" sz="2400" dirty="0">
              <a:cs typeface="Times New Roman" panose="02020603050405020304" pitchFamily="18" charset="0"/>
            </a:endParaRPr>
          </a:p>
        </p:txBody>
      </p:sp>
    </p:spTree>
    <p:extLst>
      <p:ext uri="{BB962C8B-B14F-4D97-AF65-F5344CB8AC3E}">
        <p14:creationId xmlns:p14="http://schemas.microsoft.com/office/powerpoint/2010/main" val="2506171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내용 개체 틀 3"/>
          <p:cNvGraphicFramePr>
            <a:graphicFrameLocks noGrp="1"/>
          </p:cNvGraphicFramePr>
          <p:nvPr>
            <p:ph idx="1"/>
            <p:extLst>
              <p:ext uri="{D42A27DB-BD31-4B8C-83A1-F6EECF244321}">
                <p14:modId xmlns:p14="http://schemas.microsoft.com/office/powerpoint/2010/main" val="2446872714"/>
              </p:ext>
            </p:extLst>
          </p:nvPr>
        </p:nvGraphicFramePr>
        <p:xfrm>
          <a:off x="323529" y="1052733"/>
          <a:ext cx="8820470" cy="5184578"/>
        </p:xfrm>
        <a:graphic>
          <a:graphicData uri="http://schemas.openxmlformats.org/drawingml/2006/table">
            <a:tbl>
              <a:tblPr firstRow="1" firstCol="1" bandRow="1">
                <a:tableStyleId>{5C22544A-7EE6-4342-B048-85BDC9FD1C3A}</a:tableStyleId>
              </a:tblPr>
              <a:tblGrid>
                <a:gridCol w="3566504"/>
                <a:gridCol w="2468300"/>
                <a:gridCol w="2785666"/>
              </a:tblGrid>
              <a:tr h="370327">
                <a:tc>
                  <a:txBody>
                    <a:bodyPr/>
                    <a:lstStyle/>
                    <a:p>
                      <a:pPr algn="ctr">
                        <a:lnSpc>
                          <a:spcPct val="115000"/>
                        </a:lnSpc>
                        <a:spcAft>
                          <a:spcPts val="0"/>
                        </a:spcAft>
                      </a:pPr>
                      <a:r>
                        <a:rPr lang="en-US" sz="1600" kern="100">
                          <a:effectLst/>
                        </a:rPr>
                        <a:t>Variables</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Units</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2014</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r>
              <a:tr h="370327">
                <a:tc>
                  <a:txBody>
                    <a:bodyPr/>
                    <a:lstStyle/>
                    <a:p>
                      <a:pPr algn="just">
                        <a:lnSpc>
                          <a:spcPct val="115000"/>
                        </a:lnSpc>
                        <a:spcAft>
                          <a:spcPts val="0"/>
                        </a:spcAft>
                      </a:pPr>
                      <a:r>
                        <a:rPr lang="en-US" sz="1600" kern="100">
                          <a:effectLst/>
                        </a:rPr>
                        <a:t>GDP</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ko-KR" sz="1600" kern="100">
                          <a:effectLst/>
                        </a:rPr>
                        <a:t>€</a:t>
                      </a:r>
                      <a:r>
                        <a:rPr lang="en-US" sz="1600" kern="100">
                          <a:effectLst/>
                        </a:rPr>
                        <a:t> in bn</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42.1</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r>
              <a:tr h="370327">
                <a:tc>
                  <a:txBody>
                    <a:bodyPr/>
                    <a:lstStyle/>
                    <a:p>
                      <a:pPr algn="just">
                        <a:lnSpc>
                          <a:spcPct val="115000"/>
                        </a:lnSpc>
                        <a:spcAft>
                          <a:spcPts val="0"/>
                        </a:spcAft>
                      </a:pPr>
                      <a:r>
                        <a:rPr lang="en-US" sz="1600" kern="100">
                          <a:effectLst/>
                        </a:rPr>
                        <a:t>Exports </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ko-KR" sz="1600" kern="100">
                          <a:effectLst/>
                        </a:rPr>
                        <a:t>€</a:t>
                      </a:r>
                      <a:r>
                        <a:rPr lang="en-US" sz="1600" kern="100">
                          <a:effectLst/>
                        </a:rPr>
                        <a:t> in bn</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22.1</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r>
              <a:tr h="370327">
                <a:tc>
                  <a:txBody>
                    <a:bodyPr/>
                    <a:lstStyle/>
                    <a:p>
                      <a:pPr algn="just">
                        <a:lnSpc>
                          <a:spcPct val="115000"/>
                        </a:lnSpc>
                        <a:spcAft>
                          <a:spcPts val="0"/>
                        </a:spcAft>
                      </a:pPr>
                      <a:r>
                        <a:rPr lang="en-US" sz="1600" kern="100">
                          <a:effectLst/>
                        </a:rPr>
                        <a:t>Net FDI </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 of GDP</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3.2</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r>
              <a:tr h="370327">
                <a:tc>
                  <a:txBody>
                    <a:bodyPr/>
                    <a:lstStyle/>
                    <a:p>
                      <a:pPr algn="just">
                        <a:lnSpc>
                          <a:spcPct val="115000"/>
                        </a:lnSpc>
                        <a:spcAft>
                          <a:spcPts val="0"/>
                        </a:spcAft>
                      </a:pPr>
                      <a:r>
                        <a:rPr lang="en-US" sz="1600" kern="100">
                          <a:effectLst/>
                        </a:rPr>
                        <a:t>GDP growth </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1.7</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r>
              <a:tr h="370327">
                <a:tc>
                  <a:txBody>
                    <a:bodyPr/>
                    <a:lstStyle/>
                    <a:p>
                      <a:pPr algn="just">
                        <a:lnSpc>
                          <a:spcPct val="115000"/>
                        </a:lnSpc>
                        <a:spcAft>
                          <a:spcPts val="0"/>
                        </a:spcAft>
                      </a:pPr>
                      <a:r>
                        <a:rPr lang="en-US" sz="1600" kern="100">
                          <a:effectLst/>
                        </a:rPr>
                        <a:t>Unemployment</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10.6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r>
              <a:tr h="370327">
                <a:tc>
                  <a:txBody>
                    <a:bodyPr/>
                    <a:lstStyle/>
                    <a:p>
                      <a:pPr algn="just">
                        <a:lnSpc>
                          <a:spcPct val="115000"/>
                        </a:lnSpc>
                        <a:spcAft>
                          <a:spcPts val="0"/>
                        </a:spcAft>
                      </a:pPr>
                      <a:r>
                        <a:rPr lang="en-US" sz="1600" kern="100">
                          <a:effectLst/>
                        </a:rPr>
                        <a:t>Inflation rate</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-1.6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r>
              <a:tr h="370327">
                <a:tc>
                  <a:txBody>
                    <a:bodyPr/>
                    <a:lstStyle/>
                    <a:p>
                      <a:pPr algn="just">
                        <a:lnSpc>
                          <a:spcPct val="115000"/>
                        </a:lnSpc>
                        <a:spcAft>
                          <a:spcPts val="0"/>
                        </a:spcAft>
                      </a:pPr>
                      <a:r>
                        <a:rPr lang="en-US" sz="1600" kern="100">
                          <a:effectLst/>
                        </a:rPr>
                        <a:t>Government deficit</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 of GDP</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-1.5</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r>
              <a:tr h="370327">
                <a:tc>
                  <a:txBody>
                    <a:bodyPr/>
                    <a:lstStyle/>
                    <a:p>
                      <a:pPr algn="just">
                        <a:lnSpc>
                          <a:spcPct val="115000"/>
                        </a:lnSpc>
                        <a:spcAft>
                          <a:spcPts val="0"/>
                        </a:spcAft>
                      </a:pPr>
                      <a:r>
                        <a:rPr lang="en-US" sz="1600" kern="100">
                          <a:effectLst/>
                        </a:rPr>
                        <a:t>Government debt</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 of GDP</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18.9</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r>
              <a:tr h="370327">
                <a:tc>
                  <a:txBody>
                    <a:bodyPr/>
                    <a:lstStyle/>
                    <a:p>
                      <a:pPr algn="just">
                        <a:lnSpc>
                          <a:spcPct val="115000"/>
                        </a:lnSpc>
                        <a:spcAft>
                          <a:spcPts val="0"/>
                        </a:spcAft>
                      </a:pPr>
                      <a:r>
                        <a:rPr lang="en-US" sz="1600" kern="100">
                          <a:effectLst/>
                        </a:rPr>
                        <a:t>Current account balance</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 of GDP</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600" kern="100">
                          <a:effectLst/>
                        </a:rPr>
                        <a:t>0.0</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r>
              <a:tr h="370327">
                <a:tc gridSpan="3">
                  <a:txBody>
                    <a:bodyPr/>
                    <a:lstStyle/>
                    <a:p>
                      <a:pPr algn="just">
                        <a:lnSpc>
                          <a:spcPct val="115000"/>
                        </a:lnSpc>
                        <a:spcAft>
                          <a:spcPts val="0"/>
                        </a:spcAft>
                      </a:pPr>
                      <a:r>
                        <a:rPr lang="en-US" sz="1600" kern="100">
                          <a:effectLst/>
                        </a:rPr>
                        <a:t>Long-term credit ratings</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hMerge="1">
                  <a:txBody>
                    <a:bodyPr/>
                    <a:lstStyle/>
                    <a:p>
                      <a:pPr latinLnBrk="1"/>
                      <a:endParaRPr lang="ko-KR" altLang="en-US"/>
                    </a:p>
                  </a:txBody>
                  <a:tcPr/>
                </a:tc>
                <a:tc hMerge="1">
                  <a:txBody>
                    <a:bodyPr/>
                    <a:lstStyle/>
                    <a:p>
                      <a:pPr latinLnBrk="1"/>
                      <a:endParaRPr lang="ko-KR" altLang="en-US"/>
                    </a:p>
                  </a:txBody>
                  <a:tcPr/>
                </a:tc>
              </a:tr>
              <a:tr h="370327">
                <a:tc>
                  <a:txBody>
                    <a:bodyPr/>
                    <a:lstStyle/>
                    <a:p>
                      <a:pPr marL="342900" lvl="0" indent="-342900" algn="just">
                        <a:lnSpc>
                          <a:spcPct val="115000"/>
                        </a:lnSpc>
                        <a:spcAft>
                          <a:spcPts val="0"/>
                        </a:spcAft>
                        <a:buFont typeface="Times New Roman" panose="02020603050405020304" pitchFamily="18" charset="0"/>
                        <a:buChar char="▪"/>
                      </a:pPr>
                      <a:r>
                        <a:rPr lang="en-US" sz="1600" kern="100">
                          <a:effectLst/>
                        </a:rPr>
                        <a:t>Moody’s</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gridSpan="2">
                  <a:txBody>
                    <a:bodyPr/>
                    <a:lstStyle/>
                    <a:p>
                      <a:pPr algn="just">
                        <a:lnSpc>
                          <a:spcPct val="115000"/>
                        </a:lnSpc>
                        <a:spcAft>
                          <a:spcPts val="0"/>
                        </a:spcAft>
                      </a:pPr>
                      <a:r>
                        <a:rPr lang="en-US" sz="1600" kern="100">
                          <a:effectLst/>
                        </a:rPr>
                        <a:t>Baa2 stable</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hMerge="1">
                  <a:txBody>
                    <a:bodyPr/>
                    <a:lstStyle/>
                    <a:p>
                      <a:pPr latinLnBrk="1"/>
                      <a:endParaRPr lang="ko-KR" altLang="en-US"/>
                    </a:p>
                  </a:txBody>
                  <a:tcPr/>
                </a:tc>
              </a:tr>
              <a:tr h="370327">
                <a:tc>
                  <a:txBody>
                    <a:bodyPr/>
                    <a:lstStyle/>
                    <a:p>
                      <a:pPr marL="342900" lvl="0" indent="-342900" algn="just">
                        <a:lnSpc>
                          <a:spcPct val="115000"/>
                        </a:lnSpc>
                        <a:spcAft>
                          <a:spcPts val="0"/>
                        </a:spcAft>
                        <a:buFont typeface="Times New Roman" panose="02020603050405020304" pitchFamily="18" charset="0"/>
                        <a:buChar char="▪"/>
                      </a:pPr>
                      <a:r>
                        <a:rPr lang="en-US" sz="1600" kern="100">
                          <a:effectLst/>
                        </a:rPr>
                        <a:t>S&amp;P</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gridSpan="2">
                  <a:txBody>
                    <a:bodyPr/>
                    <a:lstStyle/>
                    <a:p>
                      <a:pPr algn="just">
                        <a:lnSpc>
                          <a:spcPct val="115000"/>
                        </a:lnSpc>
                        <a:spcAft>
                          <a:spcPts val="0"/>
                        </a:spcAft>
                      </a:pPr>
                      <a:r>
                        <a:rPr lang="en-US" sz="1600" kern="100">
                          <a:effectLst/>
                        </a:rPr>
                        <a:t>BB+ stable</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hMerge="1">
                  <a:txBody>
                    <a:bodyPr/>
                    <a:lstStyle/>
                    <a:p>
                      <a:pPr latinLnBrk="1"/>
                      <a:endParaRPr lang="ko-KR" altLang="en-US"/>
                    </a:p>
                  </a:txBody>
                  <a:tcPr/>
                </a:tc>
              </a:tr>
              <a:tr h="370327">
                <a:tc>
                  <a:txBody>
                    <a:bodyPr/>
                    <a:lstStyle/>
                    <a:p>
                      <a:pPr marL="342900" lvl="0" indent="-342900" algn="just">
                        <a:lnSpc>
                          <a:spcPct val="115000"/>
                        </a:lnSpc>
                        <a:spcAft>
                          <a:spcPts val="0"/>
                        </a:spcAft>
                        <a:buFont typeface="Times New Roman" panose="02020603050405020304" pitchFamily="18" charset="0"/>
                        <a:buChar char="▪"/>
                      </a:pPr>
                      <a:r>
                        <a:rPr lang="en-US" sz="1600" kern="100">
                          <a:effectLst/>
                        </a:rPr>
                        <a:t>Fitch</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gridSpan="2">
                  <a:txBody>
                    <a:bodyPr/>
                    <a:lstStyle/>
                    <a:p>
                      <a:pPr algn="just">
                        <a:lnSpc>
                          <a:spcPct val="115000"/>
                        </a:lnSpc>
                        <a:spcAft>
                          <a:spcPts val="0"/>
                        </a:spcAft>
                      </a:pPr>
                      <a:r>
                        <a:rPr lang="en-US" sz="1600" kern="100" dirty="0">
                          <a:effectLst/>
                        </a:rPr>
                        <a:t>BBB- stable</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8580" marR="68580" marT="0" marB="0" anchor="ctr"/>
                </a:tc>
                <a:tc hMerge="1">
                  <a:txBody>
                    <a:bodyPr/>
                    <a:lstStyle/>
                    <a:p>
                      <a:pPr latinLnBrk="1"/>
                      <a:endParaRPr lang="ko-KR" altLang="en-US"/>
                    </a:p>
                  </a:txBody>
                  <a:tcPr/>
                </a:tc>
              </a:tr>
            </a:tbl>
          </a:graphicData>
        </a:graphic>
      </p:graphicFrame>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22</a:t>
            </a:fld>
            <a:endParaRPr lang="ko-KR" altLang="en-US"/>
          </a:p>
        </p:txBody>
      </p:sp>
      <p:sp>
        <p:nvSpPr>
          <p:cNvPr id="6"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Assessment of Bulgarian Innovation System</a:t>
            </a:r>
            <a:endParaRPr lang="ko-KR" altLang="en-US" sz="2400" dirty="0">
              <a:cs typeface="Times New Roman" panose="02020603050405020304" pitchFamily="18" charset="0"/>
            </a:endParaRPr>
          </a:p>
        </p:txBody>
      </p:sp>
    </p:spTree>
    <p:extLst>
      <p:ext uri="{BB962C8B-B14F-4D97-AF65-F5344CB8AC3E}">
        <p14:creationId xmlns:p14="http://schemas.microsoft.com/office/powerpoint/2010/main" val="3095789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23</a:t>
            </a:fld>
            <a:endParaRPr lang="ko-KR" altLang="en-US"/>
          </a:p>
        </p:txBody>
      </p:sp>
      <p:pic>
        <p:nvPicPr>
          <p:cNvPr id="4" name="그림 3"/>
          <p:cNvPicPr/>
          <p:nvPr/>
        </p:nvPicPr>
        <p:blipFill>
          <a:blip r:embed="rId2"/>
          <a:stretch>
            <a:fillRect/>
          </a:stretch>
        </p:blipFill>
        <p:spPr>
          <a:xfrm>
            <a:off x="241995" y="1052736"/>
            <a:ext cx="8640960" cy="5112567"/>
          </a:xfrm>
          <a:prstGeom prst="rect">
            <a:avLst/>
          </a:prstGeom>
          <a:ln>
            <a:solidFill>
              <a:schemeClr val="tx1"/>
            </a:solidFill>
          </a:ln>
        </p:spPr>
      </p:pic>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a:t>Share of innovative enterprises, 2010–12 (% of all enterprises)</a:t>
            </a:r>
            <a:endParaRPr lang="ko-KR" altLang="en-US" sz="2400" dirty="0">
              <a:cs typeface="Times New Roman" panose="02020603050405020304" pitchFamily="18" charset="0"/>
            </a:endParaRPr>
          </a:p>
        </p:txBody>
      </p:sp>
    </p:spTree>
    <p:extLst>
      <p:ext uri="{BB962C8B-B14F-4D97-AF65-F5344CB8AC3E}">
        <p14:creationId xmlns:p14="http://schemas.microsoft.com/office/powerpoint/2010/main" val="4102489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24</a:t>
            </a:fld>
            <a:endParaRPr lang="ko-KR" altLang="en-US"/>
          </a:p>
        </p:txBody>
      </p:sp>
      <p:pic>
        <p:nvPicPr>
          <p:cNvPr id="4" name="그림 3"/>
          <p:cNvPicPr/>
          <p:nvPr/>
        </p:nvPicPr>
        <p:blipFill>
          <a:blip r:embed="rId2" cstate="print"/>
          <a:stretch>
            <a:fillRect/>
          </a:stretch>
        </p:blipFill>
        <p:spPr>
          <a:xfrm>
            <a:off x="241995" y="1052736"/>
            <a:ext cx="8640960" cy="5112568"/>
          </a:xfrm>
          <a:prstGeom prst="rect">
            <a:avLst/>
          </a:prstGeom>
          <a:noFill/>
          <a:ln>
            <a:solidFill>
              <a:schemeClr val="tx1"/>
            </a:solidFill>
          </a:ln>
        </p:spPr>
      </p:pic>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a:t>R&amp;D Investment in Bulgaria: 2013</a:t>
            </a:r>
            <a:endParaRPr lang="ko-KR" altLang="en-US" sz="2400" dirty="0">
              <a:cs typeface="Times New Roman" panose="02020603050405020304" pitchFamily="18" charset="0"/>
            </a:endParaRPr>
          </a:p>
        </p:txBody>
      </p:sp>
    </p:spTree>
    <p:extLst>
      <p:ext uri="{BB962C8B-B14F-4D97-AF65-F5344CB8AC3E}">
        <p14:creationId xmlns:p14="http://schemas.microsoft.com/office/powerpoint/2010/main" val="1874947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내용 개체 틀 3"/>
          <p:cNvGraphicFramePr>
            <a:graphicFrameLocks noGrp="1"/>
          </p:cNvGraphicFramePr>
          <p:nvPr>
            <p:ph idx="1"/>
            <p:extLst>
              <p:ext uri="{D42A27DB-BD31-4B8C-83A1-F6EECF244321}">
                <p14:modId xmlns:p14="http://schemas.microsoft.com/office/powerpoint/2010/main" val="3957949688"/>
              </p:ext>
            </p:extLst>
          </p:nvPr>
        </p:nvGraphicFramePr>
        <p:xfrm>
          <a:off x="323528" y="1268761"/>
          <a:ext cx="8496944" cy="2199708"/>
        </p:xfrm>
        <a:graphic>
          <a:graphicData uri="http://schemas.openxmlformats.org/drawingml/2006/table">
            <a:tbl>
              <a:tblPr firstRow="1" firstCol="1" bandRow="1">
                <a:tableStyleId>{5C22544A-7EE6-4342-B048-85BDC9FD1C3A}</a:tableStyleId>
              </a:tblPr>
              <a:tblGrid>
                <a:gridCol w="1484182"/>
                <a:gridCol w="1445175"/>
                <a:gridCol w="1445175"/>
                <a:gridCol w="1445175"/>
                <a:gridCol w="1445175"/>
                <a:gridCol w="1232062"/>
              </a:tblGrid>
              <a:tr h="314244">
                <a:tc>
                  <a:txBody>
                    <a:bodyPr/>
                    <a:lstStyle/>
                    <a:p>
                      <a:pPr algn="just">
                        <a:lnSpc>
                          <a:spcPct val="107000"/>
                        </a:lnSpc>
                      </a:pPr>
                      <a:endParaRPr lang="ko-KR" sz="1600" kern="100" dirty="0">
                        <a:effectLst/>
                        <a:latin typeface="맑은 고딕" panose="020B0503020000020004" pitchFamily="50" charset="-127"/>
                        <a:ea typeface="맑은 고딕" panose="020B0503020000020004" pitchFamily="50" charset="-127"/>
                      </a:endParaRPr>
                    </a:p>
                  </a:txBody>
                  <a:tcPr marL="62865" marR="60960" marT="0" marB="0" anchor="ctr"/>
                </a:tc>
                <a:tc>
                  <a:txBody>
                    <a:bodyPr/>
                    <a:lstStyle/>
                    <a:p>
                      <a:pPr algn="ctr">
                        <a:lnSpc>
                          <a:spcPct val="107000"/>
                        </a:lnSpc>
                        <a:spcAft>
                          <a:spcPts val="0"/>
                        </a:spcAft>
                      </a:pPr>
                      <a:r>
                        <a:rPr lang="en-US" sz="1600" kern="0">
                          <a:effectLst/>
                        </a:rPr>
                        <a:t>2007</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algn="ctr">
                        <a:lnSpc>
                          <a:spcPct val="107000"/>
                        </a:lnSpc>
                        <a:spcAft>
                          <a:spcPts val="0"/>
                        </a:spcAft>
                      </a:pPr>
                      <a:r>
                        <a:rPr lang="en-US" sz="1600" kern="0">
                          <a:effectLst/>
                        </a:rPr>
                        <a:t>2008</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algn="ctr">
                        <a:lnSpc>
                          <a:spcPct val="107000"/>
                        </a:lnSpc>
                        <a:spcAft>
                          <a:spcPts val="0"/>
                        </a:spcAft>
                      </a:pPr>
                      <a:r>
                        <a:rPr lang="en-US" sz="1600" kern="0">
                          <a:effectLst/>
                        </a:rPr>
                        <a:t>2009</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algn="ctr">
                        <a:lnSpc>
                          <a:spcPct val="107000"/>
                        </a:lnSpc>
                        <a:spcAft>
                          <a:spcPts val="0"/>
                        </a:spcAft>
                      </a:pPr>
                      <a:r>
                        <a:rPr lang="en-US" sz="1600" kern="0">
                          <a:effectLst/>
                        </a:rPr>
                        <a:t>2010</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algn="ctr">
                        <a:lnSpc>
                          <a:spcPct val="107000"/>
                        </a:lnSpc>
                        <a:spcAft>
                          <a:spcPts val="0"/>
                        </a:spcAft>
                      </a:pPr>
                      <a:r>
                        <a:rPr lang="en-US" sz="1600" kern="0">
                          <a:effectLst/>
                        </a:rPr>
                        <a:t>2011</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r>
              <a:tr h="314244">
                <a:tc>
                  <a:txBody>
                    <a:bodyPr/>
                    <a:lstStyle/>
                    <a:p>
                      <a:pPr algn="l">
                        <a:lnSpc>
                          <a:spcPct val="107000"/>
                        </a:lnSpc>
                        <a:spcAft>
                          <a:spcPts val="0"/>
                        </a:spcAft>
                      </a:pPr>
                      <a:r>
                        <a:rPr lang="en-US" sz="1600" kern="0">
                          <a:effectLst/>
                        </a:rPr>
                        <a:t>Bulgaria</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16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36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58</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43</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r>
              <a:tr h="314244">
                <a:tc>
                  <a:txBody>
                    <a:bodyPr/>
                    <a:lstStyle/>
                    <a:p>
                      <a:pPr algn="l">
                        <a:lnSpc>
                          <a:spcPct val="107000"/>
                        </a:lnSpc>
                        <a:spcAft>
                          <a:spcPts val="0"/>
                        </a:spcAft>
                      </a:pPr>
                      <a:r>
                        <a:rPr lang="en-US" sz="1600" kern="0">
                          <a:effectLst/>
                        </a:rPr>
                        <a:t>Hungary</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47</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66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46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91</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100</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r>
              <a:tr h="314244">
                <a:tc>
                  <a:txBody>
                    <a:bodyPr/>
                    <a:lstStyle/>
                    <a:p>
                      <a:pPr algn="l">
                        <a:lnSpc>
                          <a:spcPct val="107000"/>
                        </a:lnSpc>
                        <a:spcAft>
                          <a:spcPts val="0"/>
                        </a:spcAft>
                      </a:pPr>
                      <a:r>
                        <a:rPr lang="en-US" sz="1600" kern="0">
                          <a:effectLst/>
                        </a:rPr>
                        <a:t>Romania</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11</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12</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8</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16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34</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r>
              <a:tr h="314244">
                <a:tc>
                  <a:txBody>
                    <a:bodyPr/>
                    <a:lstStyle/>
                    <a:p>
                      <a:pPr algn="l">
                        <a:lnSpc>
                          <a:spcPct val="107000"/>
                        </a:lnSpc>
                        <a:spcAft>
                          <a:spcPts val="0"/>
                        </a:spcAft>
                      </a:pPr>
                      <a:r>
                        <a:rPr lang="en-US" sz="1600" kern="0">
                          <a:effectLst/>
                        </a:rPr>
                        <a:t>Turkey</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19</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16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19</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29</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41</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r>
              <a:tr h="314244">
                <a:tc>
                  <a:txBody>
                    <a:bodyPr/>
                    <a:lstStyle/>
                    <a:p>
                      <a:pPr algn="l">
                        <a:lnSpc>
                          <a:spcPct val="107000"/>
                        </a:lnSpc>
                        <a:spcAft>
                          <a:spcPts val="0"/>
                        </a:spcAft>
                      </a:pPr>
                      <a:r>
                        <a:rPr lang="en-US" sz="1600" kern="0">
                          <a:effectLst/>
                        </a:rPr>
                        <a:t>Croatia</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15</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14</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16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9</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16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r>
              <a:tr h="314244">
                <a:tc>
                  <a:txBody>
                    <a:bodyPr/>
                    <a:lstStyle/>
                    <a:p>
                      <a:pPr algn="l">
                        <a:lnSpc>
                          <a:spcPct val="107000"/>
                        </a:lnSpc>
                        <a:spcAft>
                          <a:spcPts val="0"/>
                        </a:spcAft>
                      </a:pPr>
                      <a:r>
                        <a:rPr lang="en-US" sz="1600" kern="0">
                          <a:effectLst/>
                        </a:rPr>
                        <a:t>Finland</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850</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824</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864</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a:effectLst/>
                        </a:rPr>
                        <a:t>1143</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c>
                  <a:txBody>
                    <a:bodyPr/>
                    <a:lstStyle/>
                    <a:p>
                      <a:pPr marR="317500" algn="r">
                        <a:lnSpc>
                          <a:spcPct val="107000"/>
                        </a:lnSpc>
                        <a:spcAft>
                          <a:spcPts val="0"/>
                        </a:spcAft>
                      </a:pPr>
                      <a:r>
                        <a:rPr lang="en-US" sz="1600" kern="0" dirty="0">
                          <a:effectLst/>
                        </a:rPr>
                        <a:t>951</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0960" marT="0" marB="0" anchor="ctr"/>
                </a:tc>
              </a:tr>
            </a:tbl>
          </a:graphicData>
        </a:graphic>
      </p:graphicFrame>
      <p:sp>
        <p:nvSpPr>
          <p:cNvPr id="3" name="슬라이드 번호 개체 틀 2"/>
          <p:cNvSpPr>
            <a:spLocks noGrp="1"/>
          </p:cNvSpPr>
          <p:nvPr>
            <p:ph type="sldNum" sz="quarter" idx="10"/>
          </p:nvPr>
        </p:nvSpPr>
        <p:spPr>
          <a:xfrm>
            <a:off x="3419475" y="6775356"/>
            <a:ext cx="2133600" cy="365125"/>
          </a:xfrm>
        </p:spPr>
        <p:txBody>
          <a:bodyPr/>
          <a:lstStyle/>
          <a:p>
            <a:pPr>
              <a:defRPr/>
            </a:pPr>
            <a:fld id="{D6DEC2FE-B0DB-4456-877E-D7AACC38A918}" type="slidenum">
              <a:rPr lang="ko-KR" altLang="en-US" smtClean="0"/>
              <a:pPr>
                <a:defRPr/>
              </a:pPr>
              <a:t>25</a:t>
            </a:fld>
            <a:endParaRPr lang="ko-KR" altLang="en-US"/>
          </a:p>
        </p:txBody>
      </p:sp>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a:t>Patents granted </a:t>
            </a:r>
            <a:endParaRPr lang="ko-KR" altLang="en-US" sz="2400" dirty="0">
              <a:cs typeface="Times New Roman" panose="02020603050405020304" pitchFamily="18" charset="0"/>
            </a:endParaRPr>
          </a:p>
        </p:txBody>
      </p:sp>
      <p:graphicFrame>
        <p:nvGraphicFramePr>
          <p:cNvPr id="6" name="표 5"/>
          <p:cNvGraphicFramePr>
            <a:graphicFrameLocks noGrp="1"/>
          </p:cNvGraphicFramePr>
          <p:nvPr>
            <p:extLst>
              <p:ext uri="{D42A27DB-BD31-4B8C-83A1-F6EECF244321}">
                <p14:modId xmlns:p14="http://schemas.microsoft.com/office/powerpoint/2010/main" val="450262036"/>
              </p:ext>
            </p:extLst>
          </p:nvPr>
        </p:nvGraphicFramePr>
        <p:xfrm>
          <a:off x="323527" y="3900517"/>
          <a:ext cx="8496944" cy="2232251"/>
        </p:xfrm>
        <a:graphic>
          <a:graphicData uri="http://schemas.openxmlformats.org/drawingml/2006/table">
            <a:tbl>
              <a:tblPr firstRow="1" firstCol="1" bandRow="1">
                <a:tableStyleId>{5C22544A-7EE6-4342-B048-85BDC9FD1C3A}</a:tableStyleId>
              </a:tblPr>
              <a:tblGrid>
                <a:gridCol w="1484182"/>
                <a:gridCol w="1471814"/>
                <a:gridCol w="1471814"/>
                <a:gridCol w="1472766"/>
                <a:gridCol w="1471814"/>
                <a:gridCol w="1124554"/>
              </a:tblGrid>
              <a:tr h="318893">
                <a:tc>
                  <a:txBody>
                    <a:bodyPr/>
                    <a:lstStyle/>
                    <a:p>
                      <a:pPr algn="just">
                        <a:lnSpc>
                          <a:spcPct val="107000"/>
                        </a:lnSpc>
                      </a:pPr>
                      <a:endParaRPr lang="ko-KR" sz="1600" kern="100">
                        <a:effectLst/>
                        <a:latin typeface="맑은 고딕" panose="020B0503020000020004" pitchFamily="50" charset="-127"/>
                        <a:ea typeface="맑은 고딕" panose="020B0503020000020004" pitchFamily="50" charset="-127"/>
                      </a:endParaRPr>
                    </a:p>
                  </a:txBody>
                  <a:tcPr marL="62865" marR="62865" marT="0" marB="0" anchor="ctr"/>
                </a:tc>
                <a:tc>
                  <a:txBody>
                    <a:bodyPr/>
                    <a:lstStyle/>
                    <a:p>
                      <a:pPr algn="ctr">
                        <a:lnSpc>
                          <a:spcPct val="107000"/>
                        </a:lnSpc>
                        <a:spcAft>
                          <a:spcPts val="0"/>
                        </a:spcAft>
                      </a:pPr>
                      <a:r>
                        <a:rPr lang="en-US" sz="1600" kern="0">
                          <a:effectLst/>
                        </a:rPr>
                        <a:t>2007</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a:effectLst/>
                        </a:rPr>
                        <a:t>2008</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a:effectLst/>
                        </a:rPr>
                        <a:t>2009</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a:effectLst/>
                        </a:rPr>
                        <a:t>2010</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a:effectLst/>
                        </a:rPr>
                        <a:t>2011</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r h="318893">
                <a:tc>
                  <a:txBody>
                    <a:bodyPr/>
                    <a:lstStyle/>
                    <a:p>
                      <a:pPr algn="l">
                        <a:lnSpc>
                          <a:spcPct val="107000"/>
                        </a:lnSpc>
                        <a:spcAft>
                          <a:spcPts val="0"/>
                        </a:spcAft>
                      </a:pPr>
                      <a:r>
                        <a:rPr lang="en-US" sz="1600" kern="0">
                          <a:effectLst/>
                        </a:rPr>
                        <a:t>Bulgaria</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0.8</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0.5</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0.7</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0.4</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1.1</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r h="318893">
                <a:tc>
                  <a:txBody>
                    <a:bodyPr/>
                    <a:lstStyle/>
                    <a:p>
                      <a:pPr algn="l">
                        <a:lnSpc>
                          <a:spcPct val="107000"/>
                        </a:lnSpc>
                        <a:spcAft>
                          <a:spcPts val="0"/>
                        </a:spcAft>
                      </a:pPr>
                      <a:r>
                        <a:rPr lang="en-US" sz="1600" kern="0">
                          <a:effectLst/>
                        </a:rPr>
                        <a:t>Hungary</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3.5</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4.8</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3.8</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5.8</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4.6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r h="318893">
                <a:tc>
                  <a:txBody>
                    <a:bodyPr/>
                    <a:lstStyle/>
                    <a:p>
                      <a:pPr algn="l">
                        <a:lnSpc>
                          <a:spcPct val="107000"/>
                        </a:lnSpc>
                        <a:spcAft>
                          <a:spcPts val="0"/>
                        </a:spcAft>
                      </a:pPr>
                      <a:r>
                        <a:rPr lang="en-US" sz="1600" kern="0">
                          <a:effectLst/>
                        </a:rPr>
                        <a:t>Romania</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0.2</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0.3</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0.2</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0.1</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0.1</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r h="318893">
                <a:tc>
                  <a:txBody>
                    <a:bodyPr/>
                    <a:lstStyle/>
                    <a:p>
                      <a:pPr algn="l">
                        <a:lnSpc>
                          <a:spcPct val="107000"/>
                        </a:lnSpc>
                        <a:spcAft>
                          <a:spcPts val="0"/>
                        </a:spcAft>
                      </a:pPr>
                      <a:r>
                        <a:rPr lang="en-US" sz="1600" kern="0">
                          <a:effectLst/>
                        </a:rPr>
                        <a:t>Turkey</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0.5</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0.7</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0.8</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1.2</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1.3</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r h="318893">
                <a:tc>
                  <a:txBody>
                    <a:bodyPr/>
                    <a:lstStyle/>
                    <a:p>
                      <a:pPr algn="l">
                        <a:lnSpc>
                          <a:spcPct val="107000"/>
                        </a:lnSpc>
                        <a:spcAft>
                          <a:spcPts val="0"/>
                        </a:spcAft>
                      </a:pPr>
                      <a:r>
                        <a:rPr lang="en-US" sz="1600" kern="0">
                          <a:effectLst/>
                        </a:rPr>
                        <a:t>Croatia</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3.2</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2.9</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3.4</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2.3</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1.1</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r h="318893">
                <a:tc>
                  <a:txBody>
                    <a:bodyPr/>
                    <a:lstStyle/>
                    <a:p>
                      <a:pPr algn="l">
                        <a:lnSpc>
                          <a:spcPct val="107000"/>
                        </a:lnSpc>
                        <a:spcAft>
                          <a:spcPts val="0"/>
                        </a:spcAft>
                      </a:pPr>
                      <a:r>
                        <a:rPr lang="en-US" sz="1600" kern="0">
                          <a:effectLst/>
                        </a:rPr>
                        <a:t>Finland</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144</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154.3</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124.3</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a:effectLst/>
                        </a:rPr>
                        <a:t>126.6</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marR="317500" algn="r">
                        <a:lnSpc>
                          <a:spcPct val="107000"/>
                        </a:lnSpc>
                        <a:spcAft>
                          <a:spcPts val="0"/>
                        </a:spcAft>
                      </a:pPr>
                      <a:r>
                        <a:rPr lang="en-US" sz="1600" kern="0" dirty="0">
                          <a:effectLst/>
                        </a:rPr>
                        <a:t>109</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bl>
          </a:graphicData>
        </a:graphic>
      </p:graphicFrame>
      <p:sp>
        <p:nvSpPr>
          <p:cNvPr id="8" name="TextBox 7"/>
          <p:cNvSpPr txBox="1"/>
          <p:nvPr/>
        </p:nvSpPr>
        <p:spPr>
          <a:xfrm>
            <a:off x="241995" y="880619"/>
            <a:ext cx="930191" cy="369332"/>
          </a:xfrm>
          <a:prstGeom prst="rect">
            <a:avLst/>
          </a:prstGeom>
          <a:noFill/>
        </p:spPr>
        <p:txBody>
          <a:bodyPr wrap="none" rtlCol="0">
            <a:spAutoFit/>
          </a:bodyPr>
          <a:lstStyle/>
          <a:p>
            <a:r>
              <a:rPr lang="en-US" altLang="ko-KR" b="1" dirty="0" smtClean="0"/>
              <a:t>USPTO</a:t>
            </a:r>
            <a:endParaRPr lang="ko-KR" altLang="en-US" b="1" dirty="0"/>
          </a:p>
        </p:txBody>
      </p:sp>
      <p:sp>
        <p:nvSpPr>
          <p:cNvPr id="9" name="TextBox 8"/>
          <p:cNvSpPr txBox="1"/>
          <p:nvPr/>
        </p:nvSpPr>
        <p:spPr>
          <a:xfrm>
            <a:off x="241995" y="3531185"/>
            <a:ext cx="631904" cy="369332"/>
          </a:xfrm>
          <a:prstGeom prst="rect">
            <a:avLst/>
          </a:prstGeom>
          <a:noFill/>
        </p:spPr>
        <p:txBody>
          <a:bodyPr wrap="none" rtlCol="0">
            <a:spAutoFit/>
          </a:bodyPr>
          <a:lstStyle/>
          <a:p>
            <a:r>
              <a:rPr lang="en-US" altLang="ko-KR" b="1" dirty="0" smtClean="0"/>
              <a:t>EPO</a:t>
            </a:r>
            <a:endParaRPr lang="ko-KR" altLang="en-US" b="1" dirty="0"/>
          </a:p>
        </p:txBody>
      </p:sp>
    </p:spTree>
    <p:extLst>
      <p:ext uri="{BB962C8B-B14F-4D97-AF65-F5344CB8AC3E}">
        <p14:creationId xmlns:p14="http://schemas.microsoft.com/office/powerpoint/2010/main" val="1149351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내용 개체 틀 3"/>
          <p:cNvGraphicFramePr>
            <a:graphicFrameLocks noGrp="1"/>
          </p:cNvGraphicFramePr>
          <p:nvPr>
            <p:ph idx="1"/>
            <p:extLst>
              <p:ext uri="{D42A27DB-BD31-4B8C-83A1-F6EECF244321}">
                <p14:modId xmlns:p14="http://schemas.microsoft.com/office/powerpoint/2010/main" val="2674526818"/>
              </p:ext>
            </p:extLst>
          </p:nvPr>
        </p:nvGraphicFramePr>
        <p:xfrm>
          <a:off x="323528" y="1124746"/>
          <a:ext cx="8640960" cy="5112565"/>
        </p:xfrm>
        <a:graphic>
          <a:graphicData uri="http://schemas.openxmlformats.org/drawingml/2006/table">
            <a:tbl>
              <a:tblPr firstRow="1" firstCol="1" bandRow="1">
                <a:tableStyleId>{5C22544A-7EE6-4342-B048-85BDC9FD1C3A}</a:tableStyleId>
              </a:tblPr>
              <a:tblGrid>
                <a:gridCol w="4320480"/>
                <a:gridCol w="2160240"/>
                <a:gridCol w="2160240"/>
              </a:tblGrid>
              <a:tr h="675193">
                <a:tc>
                  <a:txBody>
                    <a:bodyPr/>
                    <a:lstStyle/>
                    <a:p>
                      <a:pPr algn="just">
                        <a:lnSpc>
                          <a:spcPct val="107000"/>
                        </a:lnSpc>
                      </a:pPr>
                      <a:endParaRPr lang="ko-KR" sz="1600" kern="100" dirty="0">
                        <a:effectLst/>
                        <a:latin typeface="맑은 고딕" panose="020B0503020000020004" pitchFamily="50" charset="-127"/>
                        <a:ea typeface="맑은 고딕" panose="020B0503020000020004" pitchFamily="50" charset="-127"/>
                      </a:endParaRPr>
                    </a:p>
                  </a:txBody>
                  <a:tcPr marL="62865" marR="62865" marT="0" marB="0" anchor="ctr"/>
                </a:tc>
                <a:tc>
                  <a:txBody>
                    <a:bodyPr/>
                    <a:lstStyle/>
                    <a:p>
                      <a:pPr algn="ctr">
                        <a:lnSpc>
                          <a:spcPct val="107000"/>
                        </a:lnSpc>
                        <a:spcAft>
                          <a:spcPts val="0"/>
                        </a:spcAft>
                      </a:pPr>
                      <a:r>
                        <a:rPr lang="en-US" sz="1600" kern="0" dirty="0">
                          <a:effectLst/>
                        </a:rPr>
                        <a:t>Index (Score 0~100, or value)</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dirty="0">
                          <a:effectLst/>
                        </a:rPr>
                        <a:t>Rank</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r h="369781">
                <a:tc>
                  <a:txBody>
                    <a:bodyPr/>
                    <a:lstStyle/>
                    <a:p>
                      <a:pPr marL="342900" lvl="0" indent="-342900" algn="l">
                        <a:lnSpc>
                          <a:spcPct val="107000"/>
                        </a:lnSpc>
                        <a:spcAft>
                          <a:spcPts val="0"/>
                        </a:spcAft>
                        <a:buFont typeface="+mj-lt"/>
                        <a:buAutoNum type="arabicParenBoth"/>
                      </a:pPr>
                      <a:r>
                        <a:rPr lang="en-US" sz="1600" kern="0">
                          <a:effectLst/>
                        </a:rPr>
                        <a:t>Global Innovation Index</a:t>
                      </a:r>
                      <a:endParaRPr lang="ko-KR" sz="1600" kern="100">
                        <a:effectLst/>
                        <a:latin typeface="맑은 고딕" panose="020B0503020000020004" pitchFamily="50" charset="-127"/>
                        <a:ea typeface="함초롬바탕" panose="02030604000101010101" pitchFamily="18"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a:effectLst/>
                        </a:rPr>
                        <a:t>42.2</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dirty="0">
                          <a:effectLst/>
                        </a:rPr>
                        <a:t>39</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r h="369781">
                <a:tc>
                  <a:txBody>
                    <a:bodyPr/>
                    <a:lstStyle/>
                    <a:p>
                      <a:pPr marL="342900" lvl="0" indent="-342900" algn="l">
                        <a:lnSpc>
                          <a:spcPct val="107000"/>
                        </a:lnSpc>
                        <a:spcAft>
                          <a:spcPts val="0"/>
                        </a:spcAft>
                        <a:buFont typeface="Wingdings" panose="05000000000000000000" pitchFamily="2" charset="2"/>
                        <a:buAutoNum type="arabicParenBoth" startAt="2"/>
                      </a:pPr>
                      <a:r>
                        <a:rPr lang="en-US" sz="1600" kern="0" dirty="0" smtClean="0">
                          <a:effectLst/>
                        </a:rPr>
                        <a:t>Innovation </a:t>
                      </a:r>
                      <a:r>
                        <a:rPr lang="en-US" sz="1600" kern="0" dirty="0">
                          <a:effectLst/>
                        </a:rPr>
                        <a:t>Output Sub-Index</a:t>
                      </a:r>
                      <a:endParaRPr lang="ko-KR" sz="1600" kern="100" dirty="0">
                        <a:effectLst/>
                        <a:latin typeface="맑은 고딕" panose="020B0503020000020004" pitchFamily="50" charset="-127"/>
                        <a:ea typeface="함초롬바탕" panose="02030604000101010101" pitchFamily="18"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a:effectLst/>
                        </a:rPr>
                        <a:t>38.2</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dirty="0">
                          <a:effectLst/>
                        </a:rPr>
                        <a:t>35</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r h="369781">
                <a:tc>
                  <a:txBody>
                    <a:bodyPr/>
                    <a:lstStyle/>
                    <a:p>
                      <a:pPr marL="342900" lvl="0" indent="-342900" algn="l">
                        <a:lnSpc>
                          <a:spcPct val="107000"/>
                        </a:lnSpc>
                        <a:spcAft>
                          <a:spcPts val="0"/>
                        </a:spcAft>
                        <a:buFont typeface="Wingdings" panose="05000000000000000000" pitchFamily="2" charset="2"/>
                        <a:buAutoNum type="arabicParenBoth" startAt="3"/>
                      </a:pPr>
                      <a:r>
                        <a:rPr lang="en-US" sz="1600" kern="0" dirty="0">
                          <a:effectLst/>
                        </a:rPr>
                        <a:t>Innovation Input Sub-Index</a:t>
                      </a:r>
                      <a:endParaRPr lang="ko-KR" sz="1600" kern="100" dirty="0">
                        <a:effectLst/>
                        <a:latin typeface="맑은 고딕" panose="020B0503020000020004" pitchFamily="50" charset="-127"/>
                        <a:ea typeface="함초롬바탕" panose="02030604000101010101" pitchFamily="18"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a:effectLst/>
                        </a:rPr>
                        <a:t>46.1</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dirty="0">
                          <a:effectLst/>
                        </a:rPr>
                        <a:t>49</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r h="369781">
                <a:tc>
                  <a:txBody>
                    <a:bodyPr/>
                    <a:lstStyle/>
                    <a:p>
                      <a:pPr marL="342900" lvl="0" indent="-342900" algn="l">
                        <a:lnSpc>
                          <a:spcPct val="107000"/>
                        </a:lnSpc>
                        <a:spcAft>
                          <a:spcPts val="0"/>
                        </a:spcAft>
                        <a:buFont typeface="Wingdings" panose="05000000000000000000" pitchFamily="2" charset="2"/>
                        <a:buAutoNum type="arabicParenBoth" startAt="4"/>
                      </a:pPr>
                      <a:r>
                        <a:rPr lang="en-US" sz="1600" kern="0" dirty="0">
                          <a:effectLst/>
                        </a:rPr>
                        <a:t>Innovation Efficiency Ratio</a:t>
                      </a:r>
                      <a:endParaRPr lang="ko-KR" sz="1600" kern="100" dirty="0">
                        <a:effectLst/>
                        <a:latin typeface="맑은 고딕" panose="020B0503020000020004" pitchFamily="50" charset="-127"/>
                        <a:ea typeface="함초롬바탕" panose="02030604000101010101" pitchFamily="18"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a:effectLst/>
                        </a:rPr>
                        <a:t>0.8</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a:effectLst/>
                        </a:rPr>
                        <a:t>21</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r h="369781">
                <a:tc>
                  <a:txBody>
                    <a:bodyPr/>
                    <a:lstStyle/>
                    <a:p>
                      <a:pPr marL="342900" lvl="0" indent="-342900" algn="l">
                        <a:lnSpc>
                          <a:spcPct val="107000"/>
                        </a:lnSpc>
                        <a:spcAft>
                          <a:spcPts val="0"/>
                        </a:spcAft>
                        <a:buFont typeface="Wingdings" panose="05000000000000000000" pitchFamily="2" charset="2"/>
                        <a:buAutoNum type="arabicParenBoth" startAt="5"/>
                      </a:pPr>
                      <a:r>
                        <a:rPr lang="en-US" sz="1600" kern="0" dirty="0">
                          <a:effectLst/>
                        </a:rPr>
                        <a:t>By Factors</a:t>
                      </a:r>
                      <a:endParaRPr lang="ko-KR" sz="1600" kern="100" dirty="0">
                        <a:effectLst/>
                        <a:latin typeface="맑은 고딕" panose="020B0503020000020004" pitchFamily="50" charset="-127"/>
                        <a:ea typeface="함초롬바탕" panose="02030604000101010101" pitchFamily="18" charset="-127"/>
                        <a:cs typeface="Times New Roman" panose="02020603050405020304" pitchFamily="18" charset="0"/>
                      </a:endParaRPr>
                    </a:p>
                  </a:txBody>
                  <a:tcPr marL="62865" marR="62865" marT="0" marB="0" anchor="ctr"/>
                </a:tc>
                <a:tc>
                  <a:txBody>
                    <a:bodyPr/>
                    <a:lstStyle/>
                    <a:p>
                      <a:pPr algn="just">
                        <a:lnSpc>
                          <a:spcPct val="107000"/>
                        </a:lnSpc>
                      </a:pPr>
                      <a:endParaRPr lang="ko-KR" sz="1600" kern="100">
                        <a:effectLst/>
                        <a:latin typeface="맑은 고딕" panose="020B0503020000020004" pitchFamily="50" charset="-127"/>
                        <a:ea typeface="맑은 고딕" panose="020B0503020000020004" pitchFamily="50" charset="-127"/>
                      </a:endParaRPr>
                    </a:p>
                  </a:txBody>
                  <a:tcPr marL="62865" marR="62865" marT="0" marB="0" anchor="ctr"/>
                </a:tc>
                <a:tc>
                  <a:txBody>
                    <a:bodyPr/>
                    <a:lstStyle/>
                    <a:p>
                      <a:pPr algn="just">
                        <a:lnSpc>
                          <a:spcPct val="107000"/>
                        </a:lnSpc>
                      </a:pPr>
                      <a:endParaRPr lang="ko-KR" sz="1600" kern="100" dirty="0">
                        <a:effectLst/>
                        <a:latin typeface="맑은 고딕" panose="020B0503020000020004" pitchFamily="50" charset="-127"/>
                        <a:ea typeface="맑은 고딕" panose="020B0503020000020004" pitchFamily="50" charset="-127"/>
                      </a:endParaRPr>
                    </a:p>
                  </a:txBody>
                  <a:tcPr marL="62865" marR="62865" marT="0" marB="0" anchor="ctr"/>
                </a:tc>
              </a:tr>
              <a:tr h="369781">
                <a:tc>
                  <a:txBody>
                    <a:bodyPr/>
                    <a:lstStyle/>
                    <a:p>
                      <a:pPr marL="342900" lvl="0" indent="-342900" algn="l">
                        <a:lnSpc>
                          <a:spcPct val="107000"/>
                        </a:lnSpc>
                        <a:spcAft>
                          <a:spcPts val="0"/>
                        </a:spcAft>
                        <a:buFont typeface="Times New Roman" panose="02020603050405020304" pitchFamily="18" charset="0"/>
                        <a:buChar char="▪"/>
                      </a:pPr>
                      <a:r>
                        <a:rPr lang="en-US" sz="1600" kern="0" dirty="0">
                          <a:effectLst/>
                        </a:rPr>
                        <a:t>Institutions</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96000" marR="62865" marT="0" marB="0" anchor="ctr"/>
                </a:tc>
                <a:tc>
                  <a:txBody>
                    <a:bodyPr/>
                    <a:lstStyle/>
                    <a:p>
                      <a:pPr algn="ctr">
                        <a:lnSpc>
                          <a:spcPct val="107000"/>
                        </a:lnSpc>
                        <a:spcAft>
                          <a:spcPts val="0"/>
                        </a:spcAft>
                      </a:pPr>
                      <a:r>
                        <a:rPr lang="en-US" sz="1600" kern="0">
                          <a:effectLst/>
                        </a:rPr>
                        <a:t>69.7</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a:effectLst/>
                        </a:rPr>
                        <a:t>45</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r h="369781">
                <a:tc>
                  <a:txBody>
                    <a:bodyPr/>
                    <a:lstStyle/>
                    <a:p>
                      <a:pPr marL="342900" lvl="0" indent="-342900" algn="l">
                        <a:lnSpc>
                          <a:spcPct val="107000"/>
                        </a:lnSpc>
                        <a:spcAft>
                          <a:spcPts val="0"/>
                        </a:spcAft>
                        <a:buFont typeface="Times New Roman" panose="02020603050405020304" pitchFamily="18" charset="0"/>
                        <a:buChar char="▪"/>
                      </a:pPr>
                      <a:r>
                        <a:rPr lang="en-US" sz="1600" kern="0">
                          <a:effectLst/>
                        </a:rPr>
                        <a:t>Human capital &amp; research</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96000" marR="62865" marT="0" marB="0" anchor="ctr"/>
                </a:tc>
                <a:tc>
                  <a:txBody>
                    <a:bodyPr/>
                    <a:lstStyle/>
                    <a:p>
                      <a:pPr algn="ctr">
                        <a:lnSpc>
                          <a:spcPct val="107000"/>
                        </a:lnSpc>
                        <a:spcAft>
                          <a:spcPts val="0"/>
                        </a:spcAft>
                      </a:pPr>
                      <a:r>
                        <a:rPr lang="en-US" sz="1600" kern="0">
                          <a:effectLst/>
                        </a:rPr>
                        <a:t>32.2</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dirty="0">
                          <a:effectLst/>
                        </a:rPr>
                        <a:t>58</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r h="369781">
                <a:tc>
                  <a:txBody>
                    <a:bodyPr/>
                    <a:lstStyle/>
                    <a:p>
                      <a:pPr marL="342900" lvl="0" indent="-342900" algn="l">
                        <a:lnSpc>
                          <a:spcPct val="107000"/>
                        </a:lnSpc>
                        <a:spcAft>
                          <a:spcPts val="0"/>
                        </a:spcAft>
                        <a:buFont typeface="Times New Roman" panose="02020603050405020304" pitchFamily="18" charset="0"/>
                        <a:buChar char="▪"/>
                      </a:pPr>
                      <a:r>
                        <a:rPr lang="en-US" sz="1600" kern="0" dirty="0">
                          <a:effectLst/>
                        </a:rPr>
                        <a:t>Infrastructure</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96000" marR="62865" marT="0" marB="0" anchor="ctr"/>
                </a:tc>
                <a:tc>
                  <a:txBody>
                    <a:bodyPr/>
                    <a:lstStyle/>
                    <a:p>
                      <a:pPr algn="ctr">
                        <a:lnSpc>
                          <a:spcPct val="107000"/>
                        </a:lnSpc>
                        <a:spcAft>
                          <a:spcPts val="0"/>
                        </a:spcAft>
                      </a:pPr>
                      <a:r>
                        <a:rPr lang="en-US" sz="1600" kern="0">
                          <a:effectLst/>
                        </a:rPr>
                        <a:t>43.3</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dirty="0">
                          <a:effectLst/>
                        </a:rPr>
                        <a:t>53</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r h="369781">
                <a:tc>
                  <a:txBody>
                    <a:bodyPr/>
                    <a:lstStyle/>
                    <a:p>
                      <a:pPr marL="342900" lvl="0" indent="-342900" algn="l">
                        <a:lnSpc>
                          <a:spcPct val="107000"/>
                        </a:lnSpc>
                        <a:spcAft>
                          <a:spcPts val="0"/>
                        </a:spcAft>
                        <a:buFont typeface="Times New Roman" panose="02020603050405020304" pitchFamily="18" charset="0"/>
                        <a:buChar char="▪"/>
                      </a:pPr>
                      <a:r>
                        <a:rPr lang="en-US" sz="1600" kern="0" dirty="0">
                          <a:effectLst/>
                        </a:rPr>
                        <a:t>Market sophistication</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96000" marR="62865" marT="0" marB="0" anchor="ctr"/>
                </a:tc>
                <a:tc>
                  <a:txBody>
                    <a:bodyPr/>
                    <a:lstStyle/>
                    <a:p>
                      <a:pPr algn="ctr">
                        <a:lnSpc>
                          <a:spcPct val="107000"/>
                        </a:lnSpc>
                        <a:spcAft>
                          <a:spcPts val="0"/>
                        </a:spcAft>
                      </a:pPr>
                      <a:r>
                        <a:rPr lang="en-US" sz="1600" kern="0">
                          <a:effectLst/>
                        </a:rPr>
                        <a:t>48.9</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dirty="0">
                          <a:effectLst/>
                        </a:rPr>
                        <a:t>61</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r h="369781">
                <a:tc>
                  <a:txBody>
                    <a:bodyPr/>
                    <a:lstStyle/>
                    <a:p>
                      <a:pPr marL="342900" lvl="0" indent="-342900" algn="l">
                        <a:lnSpc>
                          <a:spcPct val="107000"/>
                        </a:lnSpc>
                        <a:spcAft>
                          <a:spcPts val="0"/>
                        </a:spcAft>
                        <a:buFont typeface="Times New Roman" panose="02020603050405020304" pitchFamily="18" charset="0"/>
                        <a:buChar char="▪"/>
                      </a:pPr>
                      <a:r>
                        <a:rPr lang="en-US" sz="1600" kern="0" dirty="0">
                          <a:effectLst/>
                        </a:rPr>
                        <a:t>Business sophistication</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96000" marR="62865" marT="0" marB="0" anchor="ctr"/>
                </a:tc>
                <a:tc>
                  <a:txBody>
                    <a:bodyPr/>
                    <a:lstStyle/>
                    <a:p>
                      <a:pPr algn="ctr">
                        <a:lnSpc>
                          <a:spcPct val="107000"/>
                        </a:lnSpc>
                        <a:spcAft>
                          <a:spcPts val="0"/>
                        </a:spcAft>
                      </a:pPr>
                      <a:r>
                        <a:rPr lang="en-US" sz="1600" kern="0">
                          <a:effectLst/>
                        </a:rPr>
                        <a:t>36.4</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dirty="0">
                          <a:effectLst/>
                        </a:rPr>
                        <a:t>60</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r h="369781">
                <a:tc>
                  <a:txBody>
                    <a:bodyPr/>
                    <a:lstStyle/>
                    <a:p>
                      <a:pPr marL="342900" lvl="0" indent="-342900" algn="l">
                        <a:lnSpc>
                          <a:spcPct val="107000"/>
                        </a:lnSpc>
                        <a:spcAft>
                          <a:spcPts val="0"/>
                        </a:spcAft>
                        <a:buFont typeface="Times New Roman" panose="02020603050405020304" pitchFamily="18" charset="0"/>
                        <a:buChar char="▪"/>
                      </a:pPr>
                      <a:r>
                        <a:rPr lang="en-US" sz="1600" kern="0" dirty="0">
                          <a:effectLst/>
                        </a:rPr>
                        <a:t>Knowledge &amp; technology outputs</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96000" marR="62865" marT="0" marB="0" anchor="ctr"/>
                </a:tc>
                <a:tc>
                  <a:txBody>
                    <a:bodyPr/>
                    <a:lstStyle/>
                    <a:p>
                      <a:pPr algn="ctr">
                        <a:lnSpc>
                          <a:spcPct val="107000"/>
                        </a:lnSpc>
                        <a:spcAft>
                          <a:spcPts val="0"/>
                        </a:spcAft>
                      </a:pPr>
                      <a:r>
                        <a:rPr lang="en-US" sz="1600" kern="0">
                          <a:effectLst/>
                        </a:rPr>
                        <a:t>27.8</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dirty="0">
                          <a:effectLst/>
                        </a:rPr>
                        <a:t>102</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r h="369781">
                <a:tc>
                  <a:txBody>
                    <a:bodyPr/>
                    <a:lstStyle/>
                    <a:p>
                      <a:pPr marL="342900" lvl="0" indent="-342900" algn="l">
                        <a:lnSpc>
                          <a:spcPct val="107000"/>
                        </a:lnSpc>
                        <a:spcAft>
                          <a:spcPts val="0"/>
                        </a:spcAft>
                        <a:buFont typeface="Times New Roman" panose="02020603050405020304" pitchFamily="18" charset="0"/>
                        <a:buChar char="▪"/>
                      </a:pPr>
                      <a:r>
                        <a:rPr lang="en-US" sz="1600" kern="0" dirty="0">
                          <a:effectLst/>
                        </a:rPr>
                        <a:t>Creative outputs</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396000" marR="62865" marT="0" marB="0" anchor="ctr"/>
                </a:tc>
                <a:tc>
                  <a:txBody>
                    <a:bodyPr/>
                    <a:lstStyle/>
                    <a:p>
                      <a:pPr algn="ctr">
                        <a:lnSpc>
                          <a:spcPct val="107000"/>
                        </a:lnSpc>
                        <a:spcAft>
                          <a:spcPts val="0"/>
                        </a:spcAft>
                      </a:pPr>
                      <a:r>
                        <a:rPr lang="en-US" sz="1600" kern="0">
                          <a:effectLst/>
                        </a:rPr>
                        <a:t>41.1</a:t>
                      </a:r>
                      <a:endParaRPr lang="ko-KR" sz="1600" kern="10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c>
                  <a:txBody>
                    <a:bodyPr/>
                    <a:lstStyle/>
                    <a:p>
                      <a:pPr algn="ctr">
                        <a:lnSpc>
                          <a:spcPct val="107000"/>
                        </a:lnSpc>
                        <a:spcAft>
                          <a:spcPts val="0"/>
                        </a:spcAft>
                      </a:pPr>
                      <a:r>
                        <a:rPr lang="en-US" sz="1600" kern="0" dirty="0">
                          <a:effectLst/>
                        </a:rPr>
                        <a:t>34</a:t>
                      </a:r>
                      <a:endParaRPr lang="ko-KR" sz="1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62865" marR="62865" marT="0" marB="0" anchor="ctr"/>
                </a:tc>
              </a:tr>
            </a:tbl>
          </a:graphicData>
        </a:graphic>
      </p:graphicFrame>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26</a:t>
            </a:fld>
            <a:endParaRPr lang="ko-KR" altLang="en-US"/>
          </a:p>
        </p:txBody>
      </p:sp>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Global Innovation Index (2015)</a:t>
            </a:r>
            <a:endParaRPr lang="ko-KR" altLang="en-US" sz="2400" dirty="0">
              <a:cs typeface="Times New Roman" panose="02020603050405020304" pitchFamily="18" charset="0"/>
            </a:endParaRPr>
          </a:p>
        </p:txBody>
      </p:sp>
    </p:spTree>
    <p:extLst>
      <p:ext uri="{BB962C8B-B14F-4D97-AF65-F5344CB8AC3E}">
        <p14:creationId xmlns:p14="http://schemas.microsoft.com/office/powerpoint/2010/main" val="68084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27</a:t>
            </a:fld>
            <a:endParaRPr lang="ko-KR" altLang="en-US"/>
          </a:p>
        </p:txBody>
      </p:sp>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STI Governance</a:t>
            </a:r>
            <a:endParaRPr lang="ko-KR" altLang="en-US" sz="2400" dirty="0">
              <a:cs typeface="Times New Roman" panose="02020603050405020304" pitchFamily="18" charset="0"/>
            </a:endParaRPr>
          </a:p>
        </p:txBody>
      </p:sp>
      <p:pic>
        <p:nvPicPr>
          <p:cNvPr id="6" name="그림 5"/>
          <p:cNvPicPr/>
          <p:nvPr/>
        </p:nvPicPr>
        <p:blipFill>
          <a:blip r:embed="rId2" cstate="print"/>
          <a:stretch>
            <a:fillRect/>
          </a:stretch>
        </p:blipFill>
        <p:spPr>
          <a:xfrm>
            <a:off x="241995" y="1052736"/>
            <a:ext cx="8640959" cy="5112568"/>
          </a:xfrm>
          <a:prstGeom prst="rect">
            <a:avLst/>
          </a:prstGeom>
          <a:noFill/>
          <a:ln>
            <a:solidFill>
              <a:schemeClr val="tx1"/>
            </a:solidFill>
          </a:ln>
        </p:spPr>
      </p:pic>
    </p:spTree>
    <p:extLst>
      <p:ext uri="{BB962C8B-B14F-4D97-AF65-F5344CB8AC3E}">
        <p14:creationId xmlns:p14="http://schemas.microsoft.com/office/powerpoint/2010/main" val="1456424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28</a:t>
            </a:fld>
            <a:endParaRPr lang="ko-KR" altLang="en-US"/>
          </a:p>
        </p:txBody>
      </p:sp>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Bulgarian Academy of Science</a:t>
            </a:r>
            <a:endParaRPr lang="ko-KR" altLang="en-US" sz="2400" dirty="0">
              <a:cs typeface="Times New Roman" panose="02020603050405020304" pitchFamily="18" charset="0"/>
            </a:endParaRPr>
          </a:p>
        </p:txBody>
      </p:sp>
      <p:graphicFrame>
        <p:nvGraphicFramePr>
          <p:cNvPr id="6" name="개체 5"/>
          <p:cNvGraphicFramePr>
            <a:graphicFrameLocks noChangeAspect="1"/>
          </p:cNvGraphicFramePr>
          <p:nvPr>
            <p:extLst>
              <p:ext uri="{D42A27DB-BD31-4B8C-83A1-F6EECF244321}">
                <p14:modId xmlns:p14="http://schemas.microsoft.com/office/powerpoint/2010/main" val="34160569"/>
              </p:ext>
            </p:extLst>
          </p:nvPr>
        </p:nvGraphicFramePr>
        <p:xfrm>
          <a:off x="1403647" y="1053570"/>
          <a:ext cx="5904657" cy="5111733"/>
        </p:xfrm>
        <a:graphic>
          <a:graphicData uri="http://schemas.openxmlformats.org/presentationml/2006/ole">
            <mc:AlternateContent xmlns:mc="http://schemas.openxmlformats.org/markup-compatibility/2006">
              <mc:Choice xmlns:v="urn:schemas-microsoft-com:vml" Requires="v">
                <p:oleObj spid="_x0000_s19477" name="Slide" r:id="rId4" imgW="3427449" imgH="4570638" progId="PowerPoint.Slide.12">
                  <p:embed/>
                </p:oleObj>
              </mc:Choice>
              <mc:Fallback>
                <p:oleObj name="Slide" r:id="rId4" imgW="3427449" imgH="4570638" progId="PowerPoint.Slide.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7" y="1053570"/>
                        <a:ext cx="5904657" cy="5111733"/>
                      </a:xfrm>
                      <a:prstGeom prst="rect">
                        <a:avLst/>
                      </a:prstGeom>
                      <a:noFill/>
                    </p:spPr>
                  </p:pic>
                </p:oleObj>
              </mc:Fallback>
            </mc:AlternateContent>
          </a:graphicData>
        </a:graphic>
      </p:graphicFrame>
    </p:spTree>
    <p:extLst>
      <p:ext uri="{BB962C8B-B14F-4D97-AF65-F5344CB8AC3E}">
        <p14:creationId xmlns:p14="http://schemas.microsoft.com/office/powerpoint/2010/main" val="813535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내용 개체 틀 3"/>
          <p:cNvGraphicFramePr>
            <a:graphicFrameLocks noGrp="1"/>
          </p:cNvGraphicFramePr>
          <p:nvPr>
            <p:ph idx="1"/>
            <p:extLst>
              <p:ext uri="{D42A27DB-BD31-4B8C-83A1-F6EECF244321}">
                <p14:modId xmlns:p14="http://schemas.microsoft.com/office/powerpoint/2010/main" val="3597030591"/>
              </p:ext>
            </p:extLst>
          </p:nvPr>
        </p:nvGraphicFramePr>
        <p:xfrm>
          <a:off x="323528" y="1196751"/>
          <a:ext cx="8568952" cy="4822081"/>
        </p:xfrm>
        <a:graphic>
          <a:graphicData uri="http://schemas.openxmlformats.org/drawingml/2006/table">
            <a:tbl>
              <a:tblPr firstRow="1" firstCol="1" bandRow="1">
                <a:tableStyleId>{5C22544A-7EE6-4342-B048-85BDC9FD1C3A}</a:tableStyleId>
              </a:tblPr>
              <a:tblGrid>
                <a:gridCol w="4284476"/>
                <a:gridCol w="4284476"/>
              </a:tblGrid>
              <a:tr h="307206">
                <a:tc>
                  <a:txBody>
                    <a:bodyPr/>
                    <a:lstStyle/>
                    <a:p>
                      <a:pPr algn="ctr">
                        <a:lnSpc>
                          <a:spcPct val="100000"/>
                        </a:lnSpc>
                        <a:spcAft>
                          <a:spcPts val="0"/>
                        </a:spcAft>
                      </a:pPr>
                      <a:r>
                        <a:rPr lang="en-US" sz="1400" b="1" kern="0" dirty="0">
                          <a:solidFill>
                            <a:schemeClr val="tx1"/>
                          </a:solidFill>
                          <a:effectLst/>
                        </a:rPr>
                        <a:t>STRENGTH</a:t>
                      </a:r>
                      <a:endParaRPr lang="ko-KR" sz="1400" b="1"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53975" marR="5397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400" b="1" kern="0" dirty="0">
                          <a:solidFill>
                            <a:schemeClr val="tx1"/>
                          </a:solidFill>
                          <a:effectLst/>
                        </a:rPr>
                        <a:t>WEAKNESS</a:t>
                      </a:r>
                      <a:endParaRPr lang="ko-KR" sz="1400" b="1"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53975" marR="5397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2915">
                <a:tc>
                  <a:txBody>
                    <a:bodyPr/>
                    <a:lstStyle/>
                    <a:p>
                      <a:pPr marL="342900" lvl="0" indent="-342900" algn="l">
                        <a:lnSpc>
                          <a:spcPct val="100000"/>
                        </a:lnSpc>
                        <a:spcAft>
                          <a:spcPts val="0"/>
                        </a:spcAft>
                        <a:buFont typeface="Times New Roman" panose="02020603050405020304" pitchFamily="18" charset="0"/>
                        <a:buChar char="▪"/>
                      </a:pPr>
                      <a:r>
                        <a:rPr lang="en-US" sz="1400" b="1" kern="0" dirty="0">
                          <a:effectLst/>
                        </a:rPr>
                        <a:t>High share of university graduates</a:t>
                      </a:r>
                      <a:endParaRPr lang="ko-KR" sz="1400" b="1" kern="100" dirty="0">
                        <a:effectLst/>
                      </a:endParaRPr>
                    </a:p>
                    <a:p>
                      <a:pPr marL="342900" lvl="0" indent="-342900" algn="l">
                        <a:lnSpc>
                          <a:spcPct val="100000"/>
                        </a:lnSpc>
                        <a:spcAft>
                          <a:spcPts val="0"/>
                        </a:spcAft>
                        <a:buFont typeface="Times New Roman" panose="02020603050405020304" pitchFamily="18" charset="0"/>
                        <a:buChar char="▪"/>
                      </a:pPr>
                      <a:r>
                        <a:rPr lang="en-US" sz="1400" b="1" kern="0" dirty="0">
                          <a:effectLst/>
                        </a:rPr>
                        <a:t>Tradition in the fundamental research </a:t>
                      </a:r>
                      <a:endParaRPr lang="ko-KR" sz="1400" b="1" kern="100" dirty="0">
                        <a:effectLst/>
                      </a:endParaRPr>
                    </a:p>
                    <a:p>
                      <a:pPr marL="342900" lvl="0" indent="-342900" algn="l">
                        <a:lnSpc>
                          <a:spcPct val="100000"/>
                        </a:lnSpc>
                        <a:spcAft>
                          <a:spcPts val="0"/>
                        </a:spcAft>
                        <a:buFont typeface="Times New Roman" panose="02020603050405020304" pitchFamily="18" charset="0"/>
                        <a:buChar char="▪"/>
                      </a:pPr>
                      <a:r>
                        <a:rPr lang="en-US" sz="1400" b="1" kern="0" dirty="0">
                          <a:effectLst/>
                        </a:rPr>
                        <a:t>Highly qualified researchers in the field of </a:t>
                      </a:r>
                      <a:r>
                        <a:rPr lang="en-US" sz="1400" b="1" kern="0" dirty="0" smtClean="0">
                          <a:effectLst/>
                        </a:rPr>
                        <a:t>  physics</a:t>
                      </a:r>
                      <a:r>
                        <a:rPr lang="en-US" sz="1400" b="1" kern="0" dirty="0">
                          <a:effectLst/>
                        </a:rPr>
                        <a:t>, chemistry, computer technologies </a:t>
                      </a:r>
                      <a:r>
                        <a:rPr lang="en-US" sz="1400" b="1" kern="0" dirty="0" smtClean="0">
                          <a:effectLst/>
                        </a:rPr>
                        <a:t>  and </a:t>
                      </a:r>
                      <a:r>
                        <a:rPr lang="en-US" sz="1400" b="1" kern="0" dirty="0">
                          <a:effectLst/>
                        </a:rPr>
                        <a:t>biotechnologies</a:t>
                      </a:r>
                      <a:endParaRPr lang="ko-KR" sz="1400" b="1" kern="100" dirty="0">
                        <a:effectLst/>
                      </a:endParaRPr>
                    </a:p>
                    <a:p>
                      <a:pPr marL="342900" lvl="0" indent="-342900" algn="l">
                        <a:lnSpc>
                          <a:spcPct val="100000"/>
                        </a:lnSpc>
                        <a:spcAft>
                          <a:spcPts val="0"/>
                        </a:spcAft>
                        <a:buFont typeface="Times New Roman" panose="02020603050405020304" pitchFamily="18" charset="0"/>
                        <a:buChar char="▪"/>
                      </a:pPr>
                      <a:r>
                        <a:rPr lang="en-US" sz="1400" b="1" kern="0" dirty="0">
                          <a:effectLst/>
                        </a:rPr>
                        <a:t>A member of EU</a:t>
                      </a:r>
                      <a:endParaRPr lang="ko-KR" sz="1400" b="1" kern="100" dirty="0">
                        <a:effectLst/>
                      </a:endParaRPr>
                    </a:p>
                    <a:p>
                      <a:pPr marL="342900" lvl="0" indent="-342900" algn="l">
                        <a:lnSpc>
                          <a:spcPct val="100000"/>
                        </a:lnSpc>
                        <a:spcAft>
                          <a:spcPts val="0"/>
                        </a:spcAft>
                        <a:buFont typeface="Times New Roman" panose="02020603050405020304" pitchFamily="18" charset="0"/>
                        <a:buChar char="▪"/>
                      </a:pPr>
                      <a:r>
                        <a:rPr lang="en-US" sz="1400" b="1" kern="0" dirty="0">
                          <a:effectLst/>
                        </a:rPr>
                        <a:t>Government’s awareness of the importance of STI development</a:t>
                      </a:r>
                      <a:endParaRPr lang="ko-KR" sz="1400" b="1" kern="100" dirty="0">
                        <a:effectLst/>
                      </a:endParaRPr>
                    </a:p>
                    <a:p>
                      <a:pPr marL="342900" lvl="0" indent="-342900" algn="l">
                        <a:lnSpc>
                          <a:spcPct val="100000"/>
                        </a:lnSpc>
                        <a:spcAft>
                          <a:spcPts val="0"/>
                        </a:spcAft>
                        <a:buFont typeface="Times New Roman" panose="02020603050405020304" pitchFamily="18" charset="0"/>
                        <a:buChar char="▪"/>
                      </a:pPr>
                      <a:r>
                        <a:rPr lang="en-US" sz="1400" b="1" kern="0" dirty="0">
                          <a:effectLst/>
                        </a:rPr>
                        <a:t>Inflows of FDI</a:t>
                      </a:r>
                      <a:endParaRPr lang="ko-KR" sz="1400" b="1"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53975" marR="53975"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0000"/>
                        </a:lnSpc>
                        <a:spcAft>
                          <a:spcPts val="0"/>
                        </a:spcAft>
                        <a:buFont typeface="Times New Roman" panose="02020603050405020304" pitchFamily="18" charset="0"/>
                        <a:buChar char="▪"/>
                      </a:pPr>
                      <a:r>
                        <a:rPr lang="en-US" sz="1400" b="1" kern="0" dirty="0">
                          <a:effectLst/>
                        </a:rPr>
                        <a:t>Inefficiency of STI governance for </a:t>
                      </a:r>
                      <a:r>
                        <a:rPr lang="en-US" sz="1400" b="1" kern="0" dirty="0" err="1" smtClean="0">
                          <a:effectLst/>
                        </a:rPr>
                        <a:t>coordin</a:t>
                      </a:r>
                      <a:r>
                        <a:rPr lang="en-US" sz="1400" b="1" kern="0" dirty="0" smtClean="0">
                          <a:effectLst/>
                        </a:rPr>
                        <a:t>-  </a:t>
                      </a:r>
                      <a:r>
                        <a:rPr lang="en-US" sz="1400" b="1" kern="0" dirty="0" err="1" smtClean="0">
                          <a:effectLst/>
                        </a:rPr>
                        <a:t>ation</a:t>
                      </a:r>
                      <a:r>
                        <a:rPr lang="en-US" sz="1400" b="1" kern="0" dirty="0" smtClean="0">
                          <a:effectLst/>
                        </a:rPr>
                        <a:t> </a:t>
                      </a:r>
                      <a:r>
                        <a:rPr lang="en-US" sz="1400" b="1" kern="0" dirty="0">
                          <a:effectLst/>
                        </a:rPr>
                        <a:t>of horizontal issues: l</a:t>
                      </a:r>
                      <a:r>
                        <a:rPr lang="en-US" sz="1400" b="1" kern="100" dirty="0">
                          <a:effectLst/>
                        </a:rPr>
                        <a:t>ack of effective mechanisms for priority setting, and no </a:t>
                      </a:r>
                      <a:r>
                        <a:rPr lang="en-US" sz="1400" b="1" kern="100" dirty="0" smtClean="0">
                          <a:effectLst/>
                        </a:rPr>
                        <a:t>      integration </a:t>
                      </a:r>
                      <a:r>
                        <a:rPr lang="en-US" sz="1400" b="1" kern="100" dirty="0">
                          <a:effectLst/>
                        </a:rPr>
                        <a:t>between the research and </a:t>
                      </a:r>
                      <a:r>
                        <a:rPr lang="en-US" sz="1400" b="1" kern="100" dirty="0" err="1" smtClean="0">
                          <a:effectLst/>
                        </a:rPr>
                        <a:t>inno</a:t>
                      </a:r>
                      <a:r>
                        <a:rPr lang="en-US" sz="1400" b="1" kern="100" dirty="0" smtClean="0">
                          <a:effectLst/>
                        </a:rPr>
                        <a:t>- </a:t>
                      </a:r>
                      <a:r>
                        <a:rPr lang="en-US" sz="1400" b="1" kern="100" dirty="0" err="1" smtClean="0">
                          <a:effectLst/>
                        </a:rPr>
                        <a:t>vation</a:t>
                      </a:r>
                      <a:r>
                        <a:rPr lang="en-US" sz="1400" b="1" kern="100" dirty="0" smtClean="0">
                          <a:effectLst/>
                        </a:rPr>
                        <a:t> </a:t>
                      </a:r>
                      <a:r>
                        <a:rPr lang="en-US" sz="1400" b="1" kern="100" dirty="0">
                          <a:effectLst/>
                        </a:rPr>
                        <a:t>policy at the national level</a:t>
                      </a:r>
                      <a:endParaRPr lang="ko-KR" sz="1400" b="1" kern="100" dirty="0">
                        <a:effectLst/>
                      </a:endParaRPr>
                    </a:p>
                    <a:p>
                      <a:pPr marL="342900" lvl="0" indent="-342900" algn="l">
                        <a:lnSpc>
                          <a:spcPct val="100000"/>
                        </a:lnSpc>
                        <a:spcAft>
                          <a:spcPts val="0"/>
                        </a:spcAft>
                        <a:buFont typeface="Times New Roman" panose="02020603050405020304" pitchFamily="18" charset="0"/>
                        <a:buChar char="▪"/>
                      </a:pPr>
                      <a:r>
                        <a:rPr lang="en-US" sz="1400" b="1" kern="0" dirty="0">
                          <a:effectLst/>
                        </a:rPr>
                        <a:t>Low shares of GERD &amp; BERD/GDP</a:t>
                      </a:r>
                      <a:endParaRPr lang="ko-KR" sz="1400" b="1" kern="100" dirty="0">
                        <a:effectLst/>
                      </a:endParaRPr>
                    </a:p>
                    <a:p>
                      <a:pPr marL="342900" lvl="0" indent="-342900" algn="l">
                        <a:lnSpc>
                          <a:spcPct val="100000"/>
                        </a:lnSpc>
                        <a:spcAft>
                          <a:spcPts val="0"/>
                        </a:spcAft>
                        <a:buFont typeface="Times New Roman" panose="02020603050405020304" pitchFamily="18" charset="0"/>
                        <a:buChar char="▪"/>
                      </a:pPr>
                      <a:r>
                        <a:rPr lang="en-US" sz="1400" b="1" kern="0" dirty="0">
                          <a:effectLst/>
                        </a:rPr>
                        <a:t>Limited business-academia cooperation</a:t>
                      </a:r>
                      <a:endParaRPr lang="ko-KR" sz="1400" b="1" kern="100" dirty="0">
                        <a:effectLst/>
                      </a:endParaRPr>
                    </a:p>
                    <a:p>
                      <a:pPr marL="342900" lvl="0" indent="-342900" algn="l">
                        <a:lnSpc>
                          <a:spcPct val="100000"/>
                        </a:lnSpc>
                        <a:spcAft>
                          <a:spcPts val="0"/>
                        </a:spcAft>
                        <a:buFont typeface="Times New Roman" panose="02020603050405020304" pitchFamily="18" charset="0"/>
                        <a:buChar char="▪"/>
                      </a:pPr>
                      <a:r>
                        <a:rPr lang="en-US" sz="1400" b="1" kern="0" dirty="0">
                          <a:effectLst/>
                        </a:rPr>
                        <a:t>Brain drain and aging of highly qualified </a:t>
                      </a:r>
                      <a:r>
                        <a:rPr lang="en-US" sz="1400" b="1" kern="0" dirty="0" smtClean="0">
                          <a:effectLst/>
                        </a:rPr>
                        <a:t>    professors </a:t>
                      </a:r>
                      <a:r>
                        <a:rPr lang="en-US" sz="1400" b="1" kern="0" dirty="0">
                          <a:effectLst/>
                        </a:rPr>
                        <a:t>and researchers</a:t>
                      </a:r>
                      <a:endParaRPr lang="ko-KR" sz="1400" b="1" kern="100" dirty="0">
                        <a:effectLst/>
                      </a:endParaRPr>
                    </a:p>
                    <a:p>
                      <a:pPr marL="342900" lvl="0" indent="-342900" algn="l">
                        <a:lnSpc>
                          <a:spcPct val="100000"/>
                        </a:lnSpc>
                        <a:spcAft>
                          <a:spcPts val="0"/>
                        </a:spcAft>
                        <a:buFont typeface="Times New Roman" panose="02020603050405020304" pitchFamily="18" charset="0"/>
                        <a:buChar char="▪"/>
                      </a:pPr>
                      <a:r>
                        <a:rPr lang="en-US" sz="1400" b="1" kern="0" dirty="0">
                          <a:effectLst/>
                        </a:rPr>
                        <a:t>Low GDP share of manufacturing industry </a:t>
                      </a:r>
                      <a:r>
                        <a:rPr lang="en-US" sz="1400" b="1" kern="0" dirty="0" smtClean="0">
                          <a:effectLst/>
                        </a:rPr>
                        <a:t>  and </a:t>
                      </a:r>
                      <a:r>
                        <a:rPr lang="en-US" sz="1400" b="1" kern="0" dirty="0">
                          <a:effectLst/>
                        </a:rPr>
                        <a:t>weak industrial ecosystem</a:t>
                      </a:r>
                      <a:endParaRPr lang="ko-KR" sz="1400" b="1"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53975" marR="53975"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206">
                <a:tc>
                  <a:txBody>
                    <a:bodyPr/>
                    <a:lstStyle/>
                    <a:p>
                      <a:pPr algn="ctr">
                        <a:lnSpc>
                          <a:spcPct val="100000"/>
                        </a:lnSpc>
                        <a:spcAft>
                          <a:spcPts val="0"/>
                        </a:spcAft>
                      </a:pPr>
                      <a:r>
                        <a:rPr lang="en-US" sz="1400" b="1" kern="0" dirty="0">
                          <a:solidFill>
                            <a:schemeClr val="tx1"/>
                          </a:solidFill>
                          <a:effectLst/>
                        </a:rPr>
                        <a:t>OPPORTUNITIES</a:t>
                      </a:r>
                      <a:endParaRPr lang="ko-KR" sz="1400" b="1"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53975" marR="5397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en-US" sz="1400" b="1" kern="0" dirty="0">
                          <a:solidFill>
                            <a:schemeClr val="tx1"/>
                          </a:solidFill>
                          <a:effectLst/>
                        </a:rPr>
                        <a:t>THREATS</a:t>
                      </a:r>
                      <a:endParaRPr lang="ko-KR" sz="1400" b="1" kern="100" dirty="0">
                        <a:solidFill>
                          <a:schemeClr val="tx1"/>
                        </a:solidFill>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53975" marR="53975"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5149">
                <a:tc>
                  <a:txBody>
                    <a:bodyPr/>
                    <a:lstStyle/>
                    <a:p>
                      <a:pPr marL="342900" lvl="0" indent="-342900" algn="l">
                        <a:lnSpc>
                          <a:spcPct val="100000"/>
                        </a:lnSpc>
                        <a:spcAft>
                          <a:spcPts val="0"/>
                        </a:spcAft>
                        <a:buFont typeface="Times New Roman" panose="02020603050405020304" pitchFamily="18" charset="0"/>
                        <a:buChar char="▪"/>
                      </a:pPr>
                      <a:r>
                        <a:rPr lang="en-US" sz="1400" b="1" kern="0" dirty="0">
                          <a:effectLst/>
                        </a:rPr>
                        <a:t>Innovation and entrepreneurial culture of </a:t>
                      </a:r>
                      <a:r>
                        <a:rPr lang="en-US" sz="1400" b="1" kern="0" dirty="0" smtClean="0">
                          <a:effectLst/>
                        </a:rPr>
                        <a:t>   the </a:t>
                      </a:r>
                      <a:r>
                        <a:rPr lang="en-US" sz="1400" b="1" kern="0" dirty="0">
                          <a:effectLst/>
                        </a:rPr>
                        <a:t>young generation</a:t>
                      </a:r>
                      <a:endParaRPr lang="ko-KR" sz="1400" b="1" kern="100" dirty="0">
                        <a:effectLst/>
                      </a:endParaRPr>
                    </a:p>
                    <a:p>
                      <a:pPr marL="342900" lvl="0" indent="-342900" algn="l">
                        <a:lnSpc>
                          <a:spcPct val="100000"/>
                        </a:lnSpc>
                        <a:spcAft>
                          <a:spcPts val="0"/>
                        </a:spcAft>
                        <a:buFont typeface="Times New Roman" panose="02020603050405020304" pitchFamily="18" charset="0"/>
                        <a:buChar char="▪"/>
                      </a:pPr>
                      <a:r>
                        <a:rPr lang="en-US" sz="1400" b="1" kern="0" dirty="0">
                          <a:effectLst/>
                        </a:rPr>
                        <a:t>Bulgarian Diaspora scientists and </a:t>
                      </a:r>
                      <a:r>
                        <a:rPr lang="en-US" sz="1400" b="1" kern="0" dirty="0" smtClean="0">
                          <a:effectLst/>
                        </a:rPr>
                        <a:t>potential  </a:t>
                      </a:r>
                      <a:r>
                        <a:rPr lang="en-US" sz="1400" b="1" kern="0" dirty="0">
                          <a:effectLst/>
                        </a:rPr>
                        <a:t>of brain circulation</a:t>
                      </a:r>
                      <a:endParaRPr lang="ko-KR" sz="1400" b="1" kern="100" dirty="0">
                        <a:effectLst/>
                      </a:endParaRPr>
                    </a:p>
                    <a:p>
                      <a:pPr marL="342900" lvl="0" indent="-342900" algn="l">
                        <a:lnSpc>
                          <a:spcPct val="100000"/>
                        </a:lnSpc>
                        <a:spcAft>
                          <a:spcPts val="0"/>
                        </a:spcAft>
                        <a:buFont typeface="Times New Roman" panose="02020603050405020304" pitchFamily="18" charset="0"/>
                        <a:buChar char="▪"/>
                      </a:pPr>
                      <a:r>
                        <a:rPr lang="en-US" sz="1400" b="1" kern="0" dirty="0">
                          <a:effectLst/>
                        </a:rPr>
                        <a:t>Increasing global research collaboration </a:t>
                      </a:r>
                      <a:r>
                        <a:rPr lang="en-US" sz="1400" b="1" kern="0" dirty="0" smtClean="0">
                          <a:effectLst/>
                        </a:rPr>
                        <a:t>     trends </a:t>
                      </a:r>
                      <a:r>
                        <a:rPr lang="en-US" sz="1400" b="1" kern="0" dirty="0">
                          <a:effectLst/>
                        </a:rPr>
                        <a:t>and open innovation</a:t>
                      </a:r>
                      <a:endParaRPr lang="ko-KR" sz="1400" b="1"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53975" marR="53975"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0000"/>
                        </a:lnSpc>
                        <a:spcAft>
                          <a:spcPts val="0"/>
                        </a:spcAft>
                        <a:buFont typeface="Times New Roman" panose="02020603050405020304" pitchFamily="18" charset="0"/>
                        <a:buChar char="▪"/>
                      </a:pPr>
                      <a:r>
                        <a:rPr lang="en-US" sz="1400" b="1" kern="0" dirty="0">
                          <a:effectLst/>
                        </a:rPr>
                        <a:t>Opportunities for qualified researchers to </a:t>
                      </a:r>
                      <a:r>
                        <a:rPr lang="en-US" sz="1400" b="1" kern="0" dirty="0" smtClean="0">
                          <a:effectLst/>
                        </a:rPr>
                        <a:t>  work </a:t>
                      </a:r>
                      <a:r>
                        <a:rPr lang="en-US" sz="1400" b="1" kern="0" dirty="0">
                          <a:effectLst/>
                        </a:rPr>
                        <a:t>abroad with better conditions</a:t>
                      </a:r>
                      <a:endParaRPr lang="ko-KR" sz="1400" b="1" kern="100" dirty="0">
                        <a:effectLst/>
                      </a:endParaRPr>
                    </a:p>
                    <a:p>
                      <a:pPr marL="342900" lvl="0" indent="-342900" algn="l">
                        <a:lnSpc>
                          <a:spcPct val="100000"/>
                        </a:lnSpc>
                        <a:spcAft>
                          <a:spcPts val="0"/>
                        </a:spcAft>
                        <a:buFont typeface="Times New Roman" panose="02020603050405020304" pitchFamily="18" charset="0"/>
                        <a:buChar char="▪"/>
                      </a:pPr>
                      <a:r>
                        <a:rPr lang="en-US" sz="1400" b="1" kern="0" dirty="0">
                          <a:effectLst/>
                        </a:rPr>
                        <a:t>Rapid change in global STI environment</a:t>
                      </a:r>
                      <a:endParaRPr lang="ko-KR" sz="1400" b="1" kern="100" dirty="0">
                        <a:effectLst/>
                      </a:endParaRPr>
                    </a:p>
                    <a:p>
                      <a:pPr marL="342900" lvl="0" indent="-342900" algn="l">
                        <a:lnSpc>
                          <a:spcPct val="100000"/>
                        </a:lnSpc>
                        <a:spcAft>
                          <a:spcPts val="0"/>
                        </a:spcAft>
                        <a:buFont typeface="Times New Roman" panose="02020603050405020304" pitchFamily="18" charset="0"/>
                        <a:buChar char="▪"/>
                      </a:pPr>
                      <a:r>
                        <a:rPr lang="en-US" sz="1400" b="1" kern="0" dirty="0">
                          <a:effectLst/>
                        </a:rPr>
                        <a:t>Acceleration of the cycle of technological </a:t>
                      </a:r>
                      <a:r>
                        <a:rPr lang="en-US" sz="1400" b="1" kern="0" dirty="0" smtClean="0">
                          <a:effectLst/>
                        </a:rPr>
                        <a:t>    innovation</a:t>
                      </a:r>
                      <a:endParaRPr lang="ko-KR" sz="1400" b="1" kern="100" dirty="0">
                        <a:effectLst/>
                      </a:endParaRPr>
                    </a:p>
                    <a:p>
                      <a:pPr marL="342900" lvl="0" indent="-342900" algn="l">
                        <a:lnSpc>
                          <a:spcPct val="100000"/>
                        </a:lnSpc>
                        <a:spcAft>
                          <a:spcPts val="0"/>
                        </a:spcAft>
                        <a:buFont typeface="Times New Roman" panose="02020603050405020304" pitchFamily="18" charset="0"/>
                        <a:buChar char="▪"/>
                      </a:pPr>
                      <a:r>
                        <a:rPr lang="en-US" sz="1400" b="1" kern="100" dirty="0">
                          <a:effectLst/>
                        </a:rPr>
                        <a:t>Deepening globalization and competition. </a:t>
                      </a:r>
                      <a:endParaRPr lang="ko-KR" sz="1400" b="1"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txBody>
                  <a:tcPr marL="53975" marR="53975"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29</a:t>
            </a:fld>
            <a:endParaRPr lang="ko-KR" altLang="en-US"/>
          </a:p>
        </p:txBody>
      </p:sp>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SWOT Analysis</a:t>
            </a:r>
            <a:endParaRPr lang="ko-KR" altLang="en-US" sz="2400" dirty="0">
              <a:cs typeface="Times New Roman" panose="02020603050405020304" pitchFamily="18" charset="0"/>
            </a:endParaRPr>
          </a:p>
        </p:txBody>
      </p:sp>
    </p:spTree>
    <p:extLst>
      <p:ext uri="{BB962C8B-B14F-4D97-AF65-F5344CB8AC3E}">
        <p14:creationId xmlns:p14="http://schemas.microsoft.com/office/powerpoint/2010/main" val="232577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idx="4294967295"/>
          </p:nvPr>
        </p:nvSpPr>
        <p:spPr>
          <a:xfrm>
            <a:off x="234990" y="0"/>
            <a:ext cx="8418462" cy="761633"/>
          </a:xfrm>
          <a:prstGeom prst="rect">
            <a:avLst/>
          </a:prstGeom>
        </p:spPr>
        <p:txBody>
          <a:bodyPr anchor="ctr"/>
          <a:lstStyle/>
          <a:p>
            <a:pPr algn="l"/>
            <a:r>
              <a:rPr lang="en-US" altLang="ko-KR" sz="2400" dirty="0" smtClean="0">
                <a:solidFill>
                  <a:schemeClr val="bg1"/>
                </a:solidFill>
                <a:latin typeface="Arial Black" panose="020B0A04020102020204" pitchFamily="34" charset="0"/>
                <a:cs typeface="Times New Roman" panose="02020603050405020304" pitchFamily="18" charset="0"/>
              </a:rPr>
              <a:t>Introduction</a:t>
            </a:r>
            <a:endParaRPr lang="ko-KR" altLang="en-US" sz="2400" dirty="0">
              <a:solidFill>
                <a:schemeClr val="bg1"/>
              </a:solidFill>
              <a:latin typeface="Arial Black" panose="020B0A04020102020204" pitchFamily="34" charset="0"/>
              <a:cs typeface="Times New Roman" panose="02020603050405020304" pitchFamily="18" charset="0"/>
            </a:endParaRPr>
          </a:p>
        </p:txBody>
      </p:sp>
      <p:sp>
        <p:nvSpPr>
          <p:cNvPr id="4" name="슬라이드 번호 개체 틀 3"/>
          <p:cNvSpPr>
            <a:spLocks noGrp="1"/>
          </p:cNvSpPr>
          <p:nvPr>
            <p:ph type="sldNum" sz="quarter" idx="10"/>
          </p:nvPr>
        </p:nvSpPr>
        <p:spPr/>
        <p:txBody>
          <a:bodyPr/>
          <a:lstStyle/>
          <a:p>
            <a:pPr>
              <a:defRPr/>
            </a:pPr>
            <a:fld id="{6E226872-C778-4CB3-9445-94599ED3F9FA}" type="slidenum">
              <a:rPr lang="ko-KR" altLang="en-US" smtClean="0"/>
              <a:pPr>
                <a:defRPr/>
              </a:pPr>
              <a:t>3</a:t>
            </a:fld>
            <a:endParaRPr lang="ko-KR" altLang="en-US"/>
          </a:p>
        </p:txBody>
      </p:sp>
      <p:sp>
        <p:nvSpPr>
          <p:cNvPr id="5" name="내용 개체 틀 4"/>
          <p:cNvSpPr>
            <a:spLocks noGrp="1"/>
          </p:cNvSpPr>
          <p:nvPr>
            <p:ph idx="1"/>
          </p:nvPr>
        </p:nvSpPr>
        <p:spPr/>
        <p:txBody>
          <a:bodyPr/>
          <a:lstStyle/>
          <a:p>
            <a:pPr>
              <a:lnSpc>
                <a:spcPts val="2500"/>
              </a:lnSpc>
            </a:pPr>
            <a:r>
              <a:rPr lang="en-US" altLang="ko-KR" dirty="0"/>
              <a:t>KSP (Knowledge Sharing Program) between Korea and Bulgaria. </a:t>
            </a:r>
          </a:p>
          <a:p>
            <a:pPr lvl="2">
              <a:lnSpc>
                <a:spcPts val="2500"/>
              </a:lnSpc>
            </a:pPr>
            <a:r>
              <a:rPr lang="en-US" altLang="ko-KR" dirty="0"/>
              <a:t>KSP aims to share Korea’s development know-how, assisting the partner countries and working towards lessening the knowledge divide. </a:t>
            </a:r>
          </a:p>
          <a:p>
            <a:pPr>
              <a:lnSpc>
                <a:spcPts val="2500"/>
              </a:lnSpc>
            </a:pPr>
            <a:r>
              <a:rPr lang="en-US" altLang="ko-KR" dirty="0"/>
              <a:t>STP/TIN project of Bulgaria</a:t>
            </a:r>
          </a:p>
          <a:p>
            <a:pPr lvl="2">
              <a:lnSpc>
                <a:spcPts val="2500"/>
              </a:lnSpc>
            </a:pPr>
            <a:r>
              <a:rPr lang="en-US" altLang="ko-KR" dirty="0"/>
              <a:t>Initial request</a:t>
            </a:r>
          </a:p>
          <a:p>
            <a:pPr lvl="4">
              <a:lnSpc>
                <a:spcPts val="2500"/>
              </a:lnSpc>
            </a:pPr>
            <a:r>
              <a:rPr lang="en-US" altLang="ko-KR" b="1" spc="0" dirty="0"/>
              <a:t>Strategic planning and operations, </a:t>
            </a:r>
          </a:p>
          <a:p>
            <a:pPr lvl="4">
              <a:lnSpc>
                <a:spcPts val="2500"/>
              </a:lnSpc>
            </a:pPr>
            <a:r>
              <a:rPr lang="en-US" altLang="ko-KR" b="1" spc="0" dirty="0"/>
              <a:t>Facilities and infrastructure development, </a:t>
            </a:r>
          </a:p>
          <a:p>
            <a:pPr lvl="4">
              <a:lnSpc>
                <a:spcPts val="2500"/>
              </a:lnSpc>
            </a:pPr>
            <a:r>
              <a:rPr lang="en-US" altLang="ko-KR" b="1" spc="0" dirty="0"/>
              <a:t>Business incubation, iv) technology transfer, </a:t>
            </a:r>
          </a:p>
          <a:p>
            <a:pPr lvl="4">
              <a:lnSpc>
                <a:spcPts val="2500"/>
              </a:lnSpc>
            </a:pPr>
            <a:r>
              <a:rPr lang="en-US" altLang="ko-KR" b="1" spc="0" dirty="0"/>
              <a:t>Internalization, and others</a:t>
            </a:r>
          </a:p>
          <a:p>
            <a:pPr lvl="2">
              <a:lnSpc>
                <a:spcPts val="2500"/>
              </a:lnSpc>
            </a:pPr>
            <a:r>
              <a:rPr lang="en-US" altLang="ko-KR" dirty="0"/>
              <a:t>Agreement : “Strategic issues and planning guideline” for STP’s development</a:t>
            </a:r>
          </a:p>
          <a:p>
            <a:pPr lvl="2">
              <a:lnSpc>
                <a:spcPts val="2500"/>
              </a:lnSpc>
            </a:pPr>
            <a:r>
              <a:rPr lang="en-US" altLang="ko-KR" dirty="0"/>
              <a:t>Purposes of the study</a:t>
            </a:r>
          </a:p>
          <a:p>
            <a:pPr lvl="4">
              <a:lnSpc>
                <a:spcPts val="2500"/>
              </a:lnSpc>
            </a:pPr>
            <a:r>
              <a:rPr lang="en-US" altLang="ko-KR" b="1" spc="0" dirty="0"/>
              <a:t>To provide policy advice to Bulgarian Government</a:t>
            </a:r>
          </a:p>
          <a:p>
            <a:pPr lvl="4">
              <a:lnSpc>
                <a:spcPts val="2500"/>
              </a:lnSpc>
            </a:pPr>
            <a:r>
              <a:rPr lang="en-US" altLang="ko-KR" b="1" spc="0" dirty="0"/>
              <a:t>To assist harnessing innovation policy and developing the STP/TIN project, focusing on </a:t>
            </a:r>
            <a:r>
              <a:rPr lang="en-US" altLang="ko-KR" b="1" spc="0" dirty="0" smtClean="0"/>
              <a:t>TBI</a:t>
            </a:r>
            <a:endParaRPr lang="en-US" altLang="ko-KR" b="1" spc="0" dirty="0"/>
          </a:p>
        </p:txBody>
      </p:sp>
    </p:spTree>
    <p:extLst>
      <p:ext uri="{BB962C8B-B14F-4D97-AF65-F5344CB8AC3E}">
        <p14:creationId xmlns:p14="http://schemas.microsoft.com/office/powerpoint/2010/main" val="3835368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The objectives for developing STP/TIN were to</a:t>
            </a:r>
            <a:r>
              <a:rPr lang="en-US" altLang="ko-KR" dirty="0" smtClean="0"/>
              <a:t>:</a:t>
            </a:r>
            <a:r>
              <a:rPr lang="en-US" altLang="ko-KR" dirty="0"/>
              <a:t> </a:t>
            </a:r>
            <a:endParaRPr lang="ko-KR" altLang="ko-KR" dirty="0"/>
          </a:p>
          <a:p>
            <a:pPr lvl="2"/>
            <a:r>
              <a:rPr lang="en-US" altLang="ko-KR" dirty="0"/>
              <a:t>Strengthen the competitiveness of science and entrepreneurship in Bulgaria by improving the exchange of knowledge between academia and the business community.</a:t>
            </a:r>
            <a:endParaRPr lang="ko-KR" altLang="ko-KR" dirty="0"/>
          </a:p>
          <a:p>
            <a:pPr lvl="2"/>
            <a:r>
              <a:rPr lang="en-US" altLang="ko-KR" dirty="0"/>
              <a:t>Become a platform for the development of start-up companies and innovative ideas.</a:t>
            </a:r>
            <a:endParaRPr lang="ko-KR" altLang="ko-KR" dirty="0"/>
          </a:p>
          <a:p>
            <a:pPr lvl="2"/>
            <a:r>
              <a:rPr lang="en-US" altLang="ko-KR" dirty="0"/>
              <a:t>Accelerate the process of commercialization of research.</a:t>
            </a:r>
            <a:endParaRPr lang="ko-KR" altLang="ko-KR" dirty="0"/>
          </a:p>
          <a:p>
            <a:pPr marL="0" indent="0">
              <a:buNone/>
            </a:pPr>
            <a:r>
              <a:rPr lang="en-US" altLang="ko-KR" dirty="0"/>
              <a:t>  </a:t>
            </a:r>
            <a:endParaRPr lang="ko-KR" altLang="ko-KR" dirty="0"/>
          </a:p>
          <a:p>
            <a:r>
              <a:rPr lang="en-US" altLang="ko-KR" dirty="0"/>
              <a:t>The key components of STP/TIN are</a:t>
            </a:r>
            <a:r>
              <a:rPr lang="en-US" altLang="ko-KR" dirty="0" smtClean="0"/>
              <a:t>:</a:t>
            </a:r>
            <a:endParaRPr lang="ko-KR" altLang="ko-KR" dirty="0"/>
          </a:p>
          <a:p>
            <a:pPr lvl="2"/>
            <a:r>
              <a:rPr lang="en-US" altLang="ko-KR" dirty="0"/>
              <a:t>A laboratory complex consisting of 11 on-site laboratories in the fields of ICT, life sciences and energy, </a:t>
            </a:r>
            <a:endParaRPr lang="en-US" altLang="ko-KR" dirty="0" smtClean="0"/>
          </a:p>
          <a:p>
            <a:pPr lvl="2"/>
            <a:r>
              <a:rPr lang="en-US" altLang="ko-KR" dirty="0" smtClean="0"/>
              <a:t>An </a:t>
            </a:r>
            <a:r>
              <a:rPr lang="en-US" altLang="ko-KR" dirty="0"/>
              <a:t>incubator hosting innovative startup and spin-off companies</a:t>
            </a:r>
            <a:r>
              <a:rPr lang="en-US" altLang="ko-KR" dirty="0" smtClean="0"/>
              <a:t>,</a:t>
            </a:r>
            <a:endParaRPr lang="ko-KR" altLang="ko-KR" dirty="0"/>
          </a:p>
          <a:p>
            <a:pPr lvl="2"/>
            <a:r>
              <a:rPr lang="en-US" altLang="ko-KR" dirty="0"/>
              <a:t>A forum hosting R&amp;D&amp;I events; international and national.</a:t>
            </a:r>
            <a:endParaRPr lang="ko-KR" altLang="ko-KR" dirty="0"/>
          </a:p>
          <a:p>
            <a:pPr lvl="2"/>
            <a:r>
              <a:rPr lang="en-US" altLang="ko-KR" dirty="0"/>
              <a:t>A Museum – the </a:t>
            </a:r>
            <a:r>
              <a:rPr lang="en-US" altLang="ko-KR" dirty="0" err="1" smtClean="0"/>
              <a:t>Experimentarium</a:t>
            </a:r>
            <a:endParaRPr lang="ko-KR" altLang="ko-KR" dirty="0"/>
          </a:p>
        </p:txBody>
      </p:sp>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30</a:t>
            </a:fld>
            <a:endParaRPr lang="ko-KR" altLang="en-US"/>
          </a:p>
        </p:txBody>
      </p:sp>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Sofia Tech Park and TIN</a:t>
            </a:r>
            <a:endParaRPr lang="ko-KR" altLang="en-US" sz="2400" dirty="0">
              <a:cs typeface="Times New Roman" panose="02020603050405020304" pitchFamily="18" charset="0"/>
            </a:endParaRPr>
          </a:p>
        </p:txBody>
      </p:sp>
    </p:spTree>
    <p:extLst>
      <p:ext uri="{BB962C8B-B14F-4D97-AF65-F5344CB8AC3E}">
        <p14:creationId xmlns:p14="http://schemas.microsoft.com/office/powerpoint/2010/main" val="496833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31</a:t>
            </a:fld>
            <a:endParaRPr lang="ko-KR" altLang="en-US"/>
          </a:p>
        </p:txBody>
      </p:sp>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STP/TIN : Operational Framework</a:t>
            </a:r>
            <a:endParaRPr lang="ko-KR" altLang="en-US" sz="2400" dirty="0">
              <a:cs typeface="Times New Roman" panose="02020603050405020304" pitchFamily="18" charset="0"/>
            </a:endParaRPr>
          </a:p>
        </p:txBody>
      </p:sp>
      <p:pic>
        <p:nvPicPr>
          <p:cNvPr id="6" name="그림 5"/>
          <p:cNvPicPr/>
          <p:nvPr/>
        </p:nvPicPr>
        <p:blipFill>
          <a:blip r:embed="rId2" cstate="print"/>
          <a:stretch>
            <a:fillRect/>
          </a:stretch>
        </p:blipFill>
        <p:spPr>
          <a:xfrm>
            <a:off x="241995" y="1052736"/>
            <a:ext cx="8640959" cy="5184576"/>
          </a:xfrm>
          <a:prstGeom prst="rect">
            <a:avLst/>
          </a:prstGeom>
          <a:noFill/>
          <a:ln>
            <a:solidFill>
              <a:schemeClr val="tx1"/>
            </a:solidFill>
          </a:ln>
        </p:spPr>
      </p:pic>
    </p:spTree>
    <p:extLst>
      <p:ext uri="{BB962C8B-B14F-4D97-AF65-F5344CB8AC3E}">
        <p14:creationId xmlns:p14="http://schemas.microsoft.com/office/powerpoint/2010/main" val="23674631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32</a:t>
            </a:fld>
            <a:endParaRPr lang="ko-KR" altLang="en-US"/>
          </a:p>
        </p:txBody>
      </p:sp>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A Conceptual Model of STP/TIN : Incubation</a:t>
            </a:r>
            <a:endParaRPr lang="ko-KR" altLang="en-US" sz="2400" dirty="0">
              <a:cs typeface="Times New Roman" panose="02020603050405020304" pitchFamily="18" charset="0"/>
            </a:endParaRPr>
          </a:p>
        </p:txBody>
      </p:sp>
      <p:pic>
        <p:nvPicPr>
          <p:cNvPr id="6" name="그림 5"/>
          <p:cNvPicPr/>
          <p:nvPr/>
        </p:nvPicPr>
        <p:blipFill>
          <a:blip r:embed="rId2"/>
          <a:stretch>
            <a:fillRect/>
          </a:stretch>
        </p:blipFill>
        <p:spPr>
          <a:xfrm>
            <a:off x="241995" y="1052736"/>
            <a:ext cx="8640960" cy="5112568"/>
          </a:xfrm>
          <a:prstGeom prst="rect">
            <a:avLst/>
          </a:prstGeom>
        </p:spPr>
      </p:pic>
    </p:spTree>
    <p:extLst>
      <p:ext uri="{BB962C8B-B14F-4D97-AF65-F5344CB8AC3E}">
        <p14:creationId xmlns:p14="http://schemas.microsoft.com/office/powerpoint/2010/main" val="533670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33</a:t>
            </a:fld>
            <a:endParaRPr lang="ko-KR" altLang="en-US"/>
          </a:p>
        </p:txBody>
      </p:sp>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Process of Planning</a:t>
            </a:r>
            <a:endParaRPr lang="ko-KR" altLang="en-US" sz="2400" dirty="0">
              <a:cs typeface="Times New Roman" panose="02020603050405020304" pitchFamily="18" charset="0"/>
            </a:endParaRPr>
          </a:p>
        </p:txBody>
      </p:sp>
      <p:pic>
        <p:nvPicPr>
          <p:cNvPr id="6" name="그림 5"/>
          <p:cNvPicPr/>
          <p:nvPr/>
        </p:nvPicPr>
        <p:blipFill>
          <a:blip r:embed="rId2"/>
          <a:stretch>
            <a:fillRect/>
          </a:stretch>
        </p:blipFill>
        <p:spPr>
          <a:xfrm>
            <a:off x="899593" y="1052736"/>
            <a:ext cx="7128792" cy="5112568"/>
          </a:xfrm>
          <a:prstGeom prst="rect">
            <a:avLst/>
          </a:prstGeom>
        </p:spPr>
      </p:pic>
    </p:spTree>
    <p:extLst>
      <p:ext uri="{BB962C8B-B14F-4D97-AF65-F5344CB8AC3E}">
        <p14:creationId xmlns:p14="http://schemas.microsoft.com/office/powerpoint/2010/main" val="3172919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lvl="0"/>
            <a:r>
              <a:rPr lang="en-US" altLang="ko-KR" sz="1400" dirty="0"/>
              <a:t>Vision / Goals &amp; objectives / Direction of development / Strategies </a:t>
            </a:r>
            <a:endParaRPr lang="ko-KR" altLang="ko-KR" sz="1400" dirty="0"/>
          </a:p>
          <a:p>
            <a:pPr lvl="0"/>
            <a:r>
              <a:rPr lang="en-US" altLang="ko-KR" sz="1400" dirty="0"/>
              <a:t>Assessment of STI activity/environment, and RIS/NIS</a:t>
            </a:r>
            <a:endParaRPr lang="ko-KR" altLang="ko-KR" sz="1400" dirty="0"/>
          </a:p>
          <a:p>
            <a:pPr lvl="2"/>
            <a:r>
              <a:rPr lang="en-US" altLang="ko-KR" sz="1400" dirty="0"/>
              <a:t>Macro-economic analysis/framework condition</a:t>
            </a:r>
            <a:endParaRPr lang="ko-KR" altLang="ko-KR" sz="1400" dirty="0"/>
          </a:p>
          <a:p>
            <a:pPr lvl="2"/>
            <a:r>
              <a:rPr lang="en-US" altLang="ko-KR" sz="1400" dirty="0"/>
              <a:t>industrial analysis</a:t>
            </a:r>
            <a:endParaRPr lang="ko-KR" altLang="ko-KR" sz="1400" dirty="0"/>
          </a:p>
          <a:p>
            <a:pPr lvl="2"/>
            <a:r>
              <a:rPr lang="en-US" altLang="ko-KR" sz="1400" dirty="0"/>
              <a:t>STI capacity: university, research institute, enterprise, and RIS/NIS, etc.</a:t>
            </a:r>
            <a:endParaRPr lang="ko-KR" altLang="ko-KR" sz="1400" dirty="0"/>
          </a:p>
          <a:p>
            <a:pPr lvl="0"/>
            <a:r>
              <a:rPr lang="en-US" altLang="ko-KR" sz="1400" dirty="0"/>
              <a:t>Analysis of national strategies, including Bulgaria 2020 and Smart Specialization Strategy, etc.</a:t>
            </a:r>
            <a:endParaRPr lang="ko-KR" altLang="ko-KR" sz="1400" dirty="0"/>
          </a:p>
          <a:p>
            <a:pPr lvl="0"/>
            <a:r>
              <a:rPr lang="en-US" altLang="ko-KR" sz="1400" dirty="0"/>
              <a:t>Structure and governance</a:t>
            </a:r>
            <a:endParaRPr lang="ko-KR" altLang="ko-KR" sz="1400" dirty="0"/>
          </a:p>
          <a:p>
            <a:pPr lvl="2"/>
            <a:r>
              <a:rPr lang="en-US" altLang="ko-KR" sz="1400" dirty="0"/>
              <a:t>Structured process of decision-making</a:t>
            </a:r>
            <a:endParaRPr lang="ko-KR" altLang="ko-KR" sz="1400" dirty="0"/>
          </a:p>
          <a:p>
            <a:pPr lvl="2"/>
            <a:r>
              <a:rPr lang="en-US" altLang="ko-KR" sz="1400" dirty="0"/>
              <a:t>Coordination of horizontal issues</a:t>
            </a:r>
            <a:endParaRPr lang="ko-KR" altLang="ko-KR" sz="1400" dirty="0"/>
          </a:p>
          <a:p>
            <a:pPr lvl="2"/>
            <a:r>
              <a:rPr lang="en-US" altLang="ko-KR" sz="1400" dirty="0"/>
              <a:t>Priority setting</a:t>
            </a:r>
            <a:endParaRPr lang="ko-KR" altLang="ko-KR" sz="1400" dirty="0"/>
          </a:p>
          <a:p>
            <a:pPr lvl="0"/>
            <a:r>
              <a:rPr lang="en-US" altLang="ko-KR" sz="1400" dirty="0"/>
              <a:t>Scope of STP/TIN business </a:t>
            </a:r>
            <a:endParaRPr lang="ko-KR" altLang="ko-KR" sz="1400" dirty="0"/>
          </a:p>
          <a:p>
            <a:pPr lvl="2"/>
            <a:r>
              <a:rPr lang="en-US" altLang="ko-KR" sz="1400" dirty="0"/>
              <a:t>R&amp;D</a:t>
            </a:r>
            <a:endParaRPr lang="ko-KR" altLang="ko-KR" sz="1400" dirty="0"/>
          </a:p>
          <a:p>
            <a:pPr lvl="2"/>
            <a:r>
              <a:rPr lang="en-US" altLang="ko-KR" sz="1400" dirty="0"/>
              <a:t>Business incubation </a:t>
            </a:r>
            <a:endParaRPr lang="ko-KR" altLang="ko-KR" sz="1400" dirty="0"/>
          </a:p>
          <a:p>
            <a:pPr lvl="2"/>
            <a:r>
              <a:rPr lang="en-US" altLang="ko-KR" sz="1400" dirty="0"/>
              <a:t>Technology transfer and commercialization</a:t>
            </a:r>
            <a:endParaRPr lang="ko-KR" altLang="ko-KR" sz="1400" dirty="0"/>
          </a:p>
          <a:p>
            <a:pPr lvl="2"/>
            <a:r>
              <a:rPr lang="en-US" altLang="ko-KR" sz="1400" dirty="0"/>
              <a:t>Others </a:t>
            </a:r>
            <a:endParaRPr lang="ko-KR" altLang="ko-KR" sz="1400" dirty="0"/>
          </a:p>
        </p:txBody>
      </p:sp>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34</a:t>
            </a:fld>
            <a:endParaRPr lang="ko-KR" altLang="en-US"/>
          </a:p>
        </p:txBody>
      </p:sp>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Issues to be considered in Planning</a:t>
            </a:r>
            <a:endParaRPr lang="ko-KR" altLang="en-US" sz="2400" dirty="0">
              <a:cs typeface="Times New Roman" panose="02020603050405020304" pitchFamily="18" charset="0"/>
            </a:endParaRPr>
          </a:p>
        </p:txBody>
      </p:sp>
    </p:spTree>
    <p:extLst>
      <p:ext uri="{BB962C8B-B14F-4D97-AF65-F5344CB8AC3E}">
        <p14:creationId xmlns:p14="http://schemas.microsoft.com/office/powerpoint/2010/main" val="1899563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lvl="0"/>
            <a:r>
              <a:rPr lang="en-US" altLang="ko-KR" sz="1400" dirty="0" smtClean="0"/>
              <a:t>Technology </a:t>
            </a:r>
            <a:r>
              <a:rPr lang="en-US" altLang="ko-KR" sz="1400" dirty="0"/>
              <a:t>incubation strategy </a:t>
            </a:r>
            <a:endParaRPr lang="ko-KR" altLang="ko-KR" sz="1400" dirty="0"/>
          </a:p>
          <a:p>
            <a:pPr lvl="2"/>
            <a:r>
              <a:rPr lang="en-US" altLang="ko-KR" sz="1400" dirty="0"/>
              <a:t>Pre-incubation</a:t>
            </a:r>
            <a:endParaRPr lang="ko-KR" altLang="ko-KR" sz="1400" dirty="0"/>
          </a:p>
          <a:p>
            <a:pPr lvl="2"/>
            <a:r>
              <a:rPr lang="en-US" altLang="ko-KR" sz="1400" dirty="0"/>
              <a:t>In-wall incubation </a:t>
            </a:r>
            <a:endParaRPr lang="ko-KR" altLang="ko-KR" sz="1400" dirty="0"/>
          </a:p>
          <a:p>
            <a:pPr lvl="2"/>
            <a:r>
              <a:rPr lang="en-US" altLang="ko-KR" sz="1400" dirty="0"/>
              <a:t>Out-wall incubation </a:t>
            </a:r>
            <a:endParaRPr lang="ko-KR" altLang="ko-KR" sz="1400" dirty="0"/>
          </a:p>
          <a:p>
            <a:pPr lvl="2"/>
            <a:r>
              <a:rPr lang="en-US" altLang="ko-KR" sz="1400" dirty="0"/>
              <a:t>Post-incubation: exit strategy (M&amp;A Strategy, registration of stock market, etc.)</a:t>
            </a:r>
            <a:endParaRPr lang="ko-KR" altLang="ko-KR" sz="1400" dirty="0"/>
          </a:p>
          <a:p>
            <a:pPr lvl="2"/>
            <a:r>
              <a:rPr lang="en-US" altLang="ko-KR" sz="1400" dirty="0" smtClean="0"/>
              <a:t>Business support programs </a:t>
            </a:r>
            <a:endParaRPr lang="ko-KR" altLang="ko-KR" sz="1400" dirty="0" smtClean="0"/>
          </a:p>
          <a:p>
            <a:pPr lvl="4"/>
            <a:r>
              <a:rPr lang="en-US" altLang="ko-KR" sz="1400" dirty="0" smtClean="0"/>
              <a:t>Value </a:t>
            </a:r>
            <a:r>
              <a:rPr lang="en-US" altLang="ko-KR" sz="1400" dirty="0"/>
              <a:t>chains of startups</a:t>
            </a:r>
            <a:endParaRPr lang="ko-KR" altLang="ko-KR" sz="1400" dirty="0"/>
          </a:p>
          <a:p>
            <a:pPr lvl="4"/>
            <a:r>
              <a:rPr lang="en-US" altLang="ko-KR" sz="1400" dirty="0"/>
              <a:t>Contact points/program for enterprises with experts</a:t>
            </a:r>
            <a:endParaRPr lang="ko-KR" altLang="ko-KR" sz="1400" dirty="0"/>
          </a:p>
          <a:p>
            <a:pPr lvl="4"/>
            <a:r>
              <a:rPr lang="en-US" altLang="ko-KR" sz="1400" dirty="0"/>
              <a:t>Network-learning programs </a:t>
            </a:r>
            <a:endParaRPr lang="ko-KR" altLang="ko-KR" sz="1400" dirty="0"/>
          </a:p>
          <a:p>
            <a:pPr lvl="4"/>
            <a:r>
              <a:rPr lang="en-US" altLang="ko-KR" sz="1400" dirty="0"/>
              <a:t>Technology management programs for CEOs </a:t>
            </a:r>
            <a:endParaRPr lang="ko-KR" altLang="ko-KR" sz="1400" dirty="0"/>
          </a:p>
          <a:p>
            <a:pPr lvl="0"/>
            <a:r>
              <a:rPr lang="en-US" altLang="ko-KR" sz="1400" dirty="0"/>
              <a:t>Technology transfer and commercialization</a:t>
            </a:r>
            <a:endParaRPr lang="ko-KR" altLang="ko-KR" sz="1400" dirty="0"/>
          </a:p>
          <a:p>
            <a:pPr lvl="2"/>
            <a:r>
              <a:rPr lang="en-US" altLang="ko-KR" sz="1400" dirty="0"/>
              <a:t>Technology Transfer Center (TTC)</a:t>
            </a:r>
            <a:endParaRPr lang="ko-KR" altLang="ko-KR" sz="1400" dirty="0"/>
          </a:p>
          <a:p>
            <a:pPr lvl="2"/>
            <a:r>
              <a:rPr lang="en-US" altLang="ko-KR" sz="1400" dirty="0"/>
              <a:t>Technology Licensing Office (TLO) </a:t>
            </a:r>
            <a:endParaRPr lang="ko-KR" altLang="ko-KR" sz="1400" dirty="0"/>
          </a:p>
          <a:p>
            <a:pPr lvl="2"/>
            <a:r>
              <a:rPr lang="en-US" altLang="ko-KR" sz="1400" dirty="0"/>
              <a:t>Technology Holdings Company (THC) </a:t>
            </a:r>
            <a:endParaRPr lang="ko-KR" altLang="ko-KR" sz="1400" dirty="0"/>
          </a:p>
        </p:txBody>
      </p:sp>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35</a:t>
            </a:fld>
            <a:endParaRPr lang="ko-KR" altLang="en-US"/>
          </a:p>
        </p:txBody>
      </p:sp>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endParaRPr lang="ko-KR" altLang="en-US" sz="2400" dirty="0">
              <a:cs typeface="Times New Roman" panose="02020603050405020304" pitchFamily="18" charset="0"/>
            </a:endParaRPr>
          </a:p>
        </p:txBody>
      </p:sp>
      <p:sp>
        <p:nvSpPr>
          <p:cNvPr id="6" name="제목 2"/>
          <p:cNvSpPr txBox="1">
            <a:spLocks/>
          </p:cNvSpPr>
          <p:nvPr/>
        </p:nvSpPr>
        <p:spPr>
          <a:xfrm>
            <a:off x="394395" y="2400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i="1" dirty="0" smtClean="0">
                <a:latin typeface="Times New Roman" panose="02020603050405020304" pitchFamily="18" charset="0"/>
                <a:cs typeface="Times New Roman" panose="02020603050405020304" pitchFamily="18" charset="0"/>
              </a:rPr>
              <a:t>Continued.</a:t>
            </a:r>
            <a:endParaRPr lang="ko-KR"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7858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lvl="0"/>
            <a:r>
              <a:rPr lang="en-US" altLang="ko-KR" sz="1400" dirty="0" smtClean="0"/>
              <a:t>Regional/national </a:t>
            </a:r>
            <a:r>
              <a:rPr lang="en-US" altLang="ko-KR" sz="1400" dirty="0"/>
              <a:t>innovation system </a:t>
            </a:r>
            <a:endParaRPr lang="ko-KR" altLang="ko-KR" sz="1400" dirty="0"/>
          </a:p>
          <a:p>
            <a:pPr lvl="2"/>
            <a:r>
              <a:rPr lang="en-US" altLang="ko-KR" sz="1400" dirty="0"/>
              <a:t>Concept of regional innovation platform</a:t>
            </a:r>
            <a:endParaRPr lang="ko-KR" altLang="ko-KR" sz="1400" dirty="0"/>
          </a:p>
          <a:p>
            <a:pPr lvl="2"/>
            <a:r>
              <a:rPr lang="en-US" altLang="ko-KR" sz="1400" dirty="0"/>
              <a:t>STP/TIN as a hub of RIS/NIS</a:t>
            </a:r>
            <a:endParaRPr lang="ko-KR" altLang="ko-KR" sz="1400" dirty="0"/>
          </a:p>
          <a:p>
            <a:pPr lvl="2"/>
            <a:r>
              <a:rPr lang="en-US" altLang="ko-KR" sz="1400" dirty="0"/>
              <a:t>Requirement of regional/national innovation ecology</a:t>
            </a:r>
            <a:endParaRPr lang="ko-KR" altLang="ko-KR" sz="1400" dirty="0"/>
          </a:p>
          <a:p>
            <a:pPr lvl="2"/>
            <a:r>
              <a:rPr lang="en-US" altLang="ko-KR" sz="1400" dirty="0"/>
              <a:t>Techpark network at Bulgaria and global level</a:t>
            </a:r>
            <a:endParaRPr lang="ko-KR" altLang="ko-KR" sz="1400" dirty="0"/>
          </a:p>
          <a:p>
            <a:pPr lvl="2"/>
            <a:r>
              <a:rPr lang="en-US" altLang="ko-KR" sz="1400" dirty="0"/>
              <a:t>Time table and budget</a:t>
            </a:r>
            <a:endParaRPr lang="ko-KR" altLang="ko-KR" sz="1400" dirty="0"/>
          </a:p>
          <a:p>
            <a:pPr lvl="4"/>
            <a:r>
              <a:rPr lang="en-US" altLang="ko-KR" sz="1400" dirty="0"/>
              <a:t>Time schedule of each program</a:t>
            </a:r>
            <a:endParaRPr lang="ko-KR" altLang="ko-KR" sz="1400" dirty="0"/>
          </a:p>
          <a:p>
            <a:pPr lvl="4"/>
            <a:r>
              <a:rPr lang="en-US" altLang="ko-KR" sz="1400" dirty="0"/>
              <a:t>Funding schemes for each program</a:t>
            </a:r>
            <a:endParaRPr lang="ko-KR" altLang="ko-KR" sz="1400" dirty="0"/>
          </a:p>
        </p:txBody>
      </p:sp>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36</a:t>
            </a:fld>
            <a:endParaRPr lang="ko-KR" altLang="en-US"/>
          </a:p>
        </p:txBody>
      </p:sp>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endParaRPr lang="ko-KR" altLang="en-US" sz="2400" dirty="0">
              <a:cs typeface="Times New Roman" panose="02020603050405020304" pitchFamily="18" charset="0"/>
            </a:endParaRPr>
          </a:p>
        </p:txBody>
      </p:sp>
      <p:sp>
        <p:nvSpPr>
          <p:cNvPr id="6" name="제목 2"/>
          <p:cNvSpPr txBox="1">
            <a:spLocks/>
          </p:cNvSpPr>
          <p:nvPr/>
        </p:nvSpPr>
        <p:spPr>
          <a:xfrm>
            <a:off x="394395" y="2400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i="1" dirty="0" smtClean="0">
                <a:latin typeface="Times New Roman" panose="02020603050405020304" pitchFamily="18" charset="0"/>
                <a:cs typeface="Times New Roman" panose="02020603050405020304" pitchFamily="18" charset="0"/>
              </a:rPr>
              <a:t>Continued.</a:t>
            </a:r>
            <a:endParaRPr lang="ko-KR"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0006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lvl="0"/>
            <a:r>
              <a:rPr lang="en-US" altLang="ko-KR" i="1" dirty="0">
                <a:latin typeface="Times New Roman" panose="02020603050405020304" pitchFamily="18" charset="0"/>
                <a:cs typeface="Times New Roman" panose="02020603050405020304" pitchFamily="18" charset="0"/>
              </a:rPr>
              <a:t>Medium- and long-term development plan of the Sofia Tech Park</a:t>
            </a:r>
            <a:endParaRPr lang="ko-KR" altLang="ko-KR" dirty="0">
              <a:latin typeface="Times New Roman" panose="02020603050405020304" pitchFamily="18" charset="0"/>
              <a:cs typeface="Times New Roman" panose="02020603050405020304" pitchFamily="18" charset="0"/>
            </a:endParaRPr>
          </a:p>
          <a:p>
            <a:pPr lvl="2"/>
            <a:r>
              <a:rPr lang="en-US" altLang="ko-KR" sz="1400" dirty="0"/>
              <a:t>Development roadmaps, including programs/activities, infrastructure, research and production facilities, and other</a:t>
            </a:r>
            <a:endParaRPr lang="ko-KR" altLang="ko-KR" sz="1400" dirty="0"/>
          </a:p>
          <a:p>
            <a:pPr lvl="2"/>
            <a:r>
              <a:rPr lang="en-US" altLang="ko-KR" sz="1400" dirty="0"/>
              <a:t>Linkage between the plan and the national strategies</a:t>
            </a:r>
            <a:endParaRPr lang="ko-KR" altLang="ko-KR" sz="1400" dirty="0"/>
          </a:p>
          <a:p>
            <a:pPr marL="360000" lvl="2" indent="0">
              <a:buNone/>
            </a:pPr>
            <a:r>
              <a:rPr lang="en-US" altLang="ko-KR" sz="1400" dirty="0"/>
              <a:t> </a:t>
            </a:r>
            <a:endParaRPr lang="ko-KR" altLang="ko-KR" sz="1400" dirty="0"/>
          </a:p>
          <a:p>
            <a:pPr lvl="0"/>
            <a:r>
              <a:rPr lang="en-US" altLang="ko-KR" i="1" dirty="0">
                <a:latin typeface="Times New Roman" panose="02020603050405020304" pitchFamily="18" charset="0"/>
                <a:cs typeface="Times New Roman" panose="02020603050405020304" pitchFamily="18" charset="0"/>
              </a:rPr>
              <a:t>Incubation</a:t>
            </a:r>
            <a:endParaRPr lang="ko-KR" altLang="ko-KR" dirty="0">
              <a:latin typeface="Times New Roman" panose="02020603050405020304" pitchFamily="18" charset="0"/>
              <a:cs typeface="Times New Roman" panose="02020603050405020304" pitchFamily="18" charset="0"/>
            </a:endParaRPr>
          </a:p>
          <a:p>
            <a:pPr lvl="2"/>
            <a:r>
              <a:rPr lang="en-US" altLang="ko-KR" sz="1400" dirty="0"/>
              <a:t>Entry criterion: business plan, financial state, and technological potential</a:t>
            </a:r>
            <a:endParaRPr lang="ko-KR" altLang="ko-KR" sz="1400" dirty="0"/>
          </a:p>
          <a:p>
            <a:pPr lvl="2"/>
            <a:r>
              <a:rPr lang="en-US" altLang="ko-KR" sz="1400" dirty="0"/>
              <a:t>Recruit of tenant startups</a:t>
            </a:r>
            <a:endParaRPr lang="ko-KR" altLang="ko-KR" sz="1400" dirty="0"/>
          </a:p>
          <a:p>
            <a:pPr lvl="2"/>
            <a:r>
              <a:rPr lang="en-US" altLang="ko-KR" sz="1400" dirty="0"/>
              <a:t>Office provision</a:t>
            </a:r>
            <a:endParaRPr lang="ko-KR" altLang="ko-KR" sz="1400" dirty="0"/>
          </a:p>
          <a:p>
            <a:pPr marL="0" indent="0">
              <a:buNone/>
            </a:pPr>
            <a:r>
              <a:rPr lang="en-US" altLang="ko-KR" sz="1400" dirty="0"/>
              <a:t> </a:t>
            </a:r>
            <a:endParaRPr lang="ko-KR" altLang="ko-KR" sz="1400" dirty="0"/>
          </a:p>
          <a:p>
            <a:pPr lvl="0"/>
            <a:r>
              <a:rPr lang="en-US" altLang="ko-KR" i="1" dirty="0">
                <a:latin typeface="Times New Roman" panose="02020603050405020304" pitchFamily="18" charset="0"/>
                <a:cs typeface="Times New Roman" panose="02020603050405020304" pitchFamily="18" charset="0"/>
              </a:rPr>
              <a:t>R&amp;D</a:t>
            </a:r>
            <a:endParaRPr lang="ko-KR" altLang="ko-KR" dirty="0">
              <a:latin typeface="Times New Roman" panose="02020603050405020304" pitchFamily="18" charset="0"/>
              <a:cs typeface="Times New Roman" panose="02020603050405020304" pitchFamily="18" charset="0"/>
            </a:endParaRPr>
          </a:p>
          <a:p>
            <a:pPr lvl="2"/>
            <a:r>
              <a:rPr lang="en-US" altLang="ko-KR" sz="1400" dirty="0"/>
              <a:t>Securing R&amp;D fund for utilizing 20 per cent of labs capacity</a:t>
            </a:r>
            <a:endParaRPr lang="ko-KR" altLang="ko-KR" sz="1400" dirty="0"/>
          </a:p>
          <a:p>
            <a:pPr lvl="2"/>
            <a:r>
              <a:rPr lang="en-US" altLang="ko-KR" sz="1400" dirty="0"/>
              <a:t>Joint R&amp;D: linking startups, labs, university, PROs and others</a:t>
            </a:r>
            <a:endParaRPr lang="ko-KR" altLang="ko-KR" sz="1400" dirty="0"/>
          </a:p>
          <a:p>
            <a:pPr lvl="2"/>
            <a:r>
              <a:rPr lang="en-US" altLang="ko-KR" sz="1400" dirty="0"/>
              <a:t>Management plan of R&amp;D projects</a:t>
            </a:r>
            <a:endParaRPr lang="ko-KR" altLang="ko-KR" sz="1400" dirty="0"/>
          </a:p>
          <a:p>
            <a:pPr marL="0" indent="0">
              <a:buNone/>
            </a:pPr>
            <a:r>
              <a:rPr lang="en-US" altLang="ko-KR" sz="1400" dirty="0"/>
              <a:t> </a:t>
            </a:r>
            <a:endParaRPr lang="ko-KR" altLang="ko-KR" sz="1400" dirty="0"/>
          </a:p>
        </p:txBody>
      </p:sp>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37</a:t>
            </a:fld>
            <a:endParaRPr lang="ko-KR" altLang="en-US"/>
          </a:p>
        </p:txBody>
      </p:sp>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b="0" dirty="0" smtClean="0">
                <a:cs typeface="Times New Roman" panose="02020603050405020304" pitchFamily="18" charset="0"/>
              </a:rPr>
              <a:t>Suggestions in management and policies</a:t>
            </a:r>
            <a:endParaRPr lang="ko-KR" altLang="en-US" sz="2400" b="0" dirty="0">
              <a:cs typeface="Times New Roman" panose="02020603050405020304" pitchFamily="18" charset="0"/>
            </a:endParaRPr>
          </a:p>
        </p:txBody>
      </p:sp>
    </p:spTree>
    <p:extLst>
      <p:ext uri="{BB962C8B-B14F-4D97-AF65-F5344CB8AC3E}">
        <p14:creationId xmlns:p14="http://schemas.microsoft.com/office/powerpoint/2010/main" val="39632004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lvl="0"/>
            <a:r>
              <a:rPr lang="en-US" altLang="ko-KR" i="1" dirty="0">
                <a:latin typeface="Times New Roman" panose="02020603050405020304" pitchFamily="18" charset="0"/>
                <a:cs typeface="Times New Roman" panose="02020603050405020304" pitchFamily="18" charset="0"/>
              </a:rPr>
              <a:t>Technology transfer and commercialization</a:t>
            </a:r>
            <a:endParaRPr lang="ko-KR" altLang="ko-KR" dirty="0">
              <a:latin typeface="Times New Roman" panose="02020603050405020304" pitchFamily="18" charset="0"/>
              <a:cs typeface="Times New Roman" panose="02020603050405020304" pitchFamily="18" charset="0"/>
            </a:endParaRPr>
          </a:p>
          <a:p>
            <a:pPr lvl="2"/>
            <a:r>
              <a:rPr lang="en-US" altLang="ko-KR" sz="1400" dirty="0"/>
              <a:t>Needs survey for industrial technologies</a:t>
            </a:r>
            <a:endParaRPr lang="ko-KR" altLang="ko-KR" sz="1400" dirty="0"/>
          </a:p>
          <a:p>
            <a:pPr lvl="2"/>
            <a:r>
              <a:rPr lang="en-US" altLang="ko-KR" sz="1400" dirty="0"/>
              <a:t>Database of technologies to be transferred: stock-taking of patents owned by universities/PROs (or overseas sources)</a:t>
            </a:r>
            <a:endParaRPr lang="ko-KR" altLang="ko-KR" sz="1400" dirty="0"/>
          </a:p>
          <a:p>
            <a:pPr lvl="2"/>
            <a:r>
              <a:rPr lang="en-US" altLang="ko-KR" sz="1400" dirty="0"/>
              <a:t>Technology marketing plan</a:t>
            </a:r>
            <a:endParaRPr lang="ko-KR" altLang="ko-KR" sz="1400" dirty="0"/>
          </a:p>
          <a:p>
            <a:pPr marL="0" indent="0">
              <a:buNone/>
            </a:pPr>
            <a:r>
              <a:rPr lang="en-US" altLang="ko-KR" sz="1400" dirty="0"/>
              <a:t> </a:t>
            </a:r>
            <a:endParaRPr lang="ko-KR" altLang="ko-KR" sz="1400" dirty="0"/>
          </a:p>
          <a:p>
            <a:pPr lvl="0"/>
            <a:r>
              <a:rPr lang="en-US" altLang="ko-KR" i="1" dirty="0">
                <a:latin typeface="Times New Roman" panose="02020603050405020304" pitchFamily="18" charset="0"/>
                <a:cs typeface="Times New Roman" panose="02020603050405020304" pitchFamily="18" charset="0"/>
              </a:rPr>
              <a:t>Business support programs</a:t>
            </a:r>
            <a:endParaRPr lang="ko-KR" altLang="ko-KR" dirty="0">
              <a:latin typeface="Times New Roman" panose="02020603050405020304" pitchFamily="18" charset="0"/>
              <a:cs typeface="Times New Roman" panose="02020603050405020304" pitchFamily="18" charset="0"/>
            </a:endParaRPr>
          </a:p>
          <a:p>
            <a:pPr lvl="2"/>
            <a:r>
              <a:rPr lang="en-US" altLang="ko-KR" sz="1400" dirty="0"/>
              <a:t>Survey of needs for business support services created by the tenant firms</a:t>
            </a:r>
            <a:endParaRPr lang="ko-KR" altLang="ko-KR" sz="1400" dirty="0"/>
          </a:p>
          <a:p>
            <a:pPr lvl="2"/>
            <a:r>
              <a:rPr lang="en-US" altLang="ko-KR" sz="1400" dirty="0"/>
              <a:t>Support plan for technology development &amp; commercialization, financing, marketing and networking, etc.</a:t>
            </a:r>
            <a:endParaRPr lang="ko-KR" altLang="ko-KR" sz="1400" dirty="0"/>
          </a:p>
          <a:p>
            <a:pPr marL="0" indent="0">
              <a:buNone/>
            </a:pPr>
            <a:r>
              <a:rPr lang="en-US" altLang="ko-KR" sz="1400" dirty="0"/>
              <a:t> </a:t>
            </a:r>
            <a:endParaRPr lang="ko-KR" altLang="ko-KR" sz="1400" dirty="0"/>
          </a:p>
          <a:p>
            <a:pPr lvl="0"/>
            <a:r>
              <a:rPr lang="en-US" altLang="ko-KR" i="1" dirty="0">
                <a:latin typeface="Times New Roman" panose="02020603050405020304" pitchFamily="18" charset="0"/>
                <a:cs typeface="Times New Roman" panose="02020603050405020304" pitchFamily="18" charset="0"/>
              </a:rPr>
              <a:t>Regional/national innovation system</a:t>
            </a:r>
            <a:endParaRPr lang="ko-KR" altLang="ko-KR" dirty="0">
              <a:latin typeface="Times New Roman" panose="02020603050405020304" pitchFamily="18" charset="0"/>
              <a:cs typeface="Times New Roman" panose="02020603050405020304" pitchFamily="18" charset="0"/>
            </a:endParaRPr>
          </a:p>
          <a:p>
            <a:pPr lvl="2"/>
            <a:r>
              <a:rPr lang="en-US" altLang="ko-KR" sz="1400" dirty="0"/>
              <a:t>Networking between industry, university, PROs and other related institutions in the region</a:t>
            </a:r>
            <a:endParaRPr lang="ko-KR" altLang="ko-KR" sz="1400" dirty="0"/>
          </a:p>
          <a:p>
            <a:pPr lvl="2"/>
            <a:r>
              <a:rPr lang="en-US" altLang="ko-KR" sz="1400" dirty="0"/>
              <a:t>Network-learning programs in the strategic areas of ICT, life science and energy.</a:t>
            </a:r>
            <a:endParaRPr lang="ko-KR" altLang="ko-KR" sz="1400" dirty="0"/>
          </a:p>
          <a:p>
            <a:pPr lvl="2"/>
            <a:r>
              <a:rPr lang="en-US" altLang="ko-KR" sz="1400" dirty="0"/>
              <a:t>Plan for public relation: vision, mission, objective and activities of STP/TIN as hub of regional/national innovation </a:t>
            </a:r>
            <a:r>
              <a:rPr lang="en-US" altLang="ko-KR" sz="1400" dirty="0" smtClean="0"/>
              <a:t>system</a:t>
            </a:r>
            <a:endParaRPr lang="ko-KR" altLang="ko-KR" sz="1400" dirty="0"/>
          </a:p>
        </p:txBody>
      </p:sp>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38</a:t>
            </a:fld>
            <a:endParaRPr lang="ko-KR" altLang="en-US"/>
          </a:p>
        </p:txBody>
      </p:sp>
      <p:sp>
        <p:nvSpPr>
          <p:cNvPr id="5" name="제목 2"/>
          <p:cNvSpPr txBox="1">
            <a:spLocks/>
          </p:cNvSpPr>
          <p:nvPr/>
        </p:nvSpPr>
        <p:spPr>
          <a:xfrm>
            <a:off x="227677" y="-37246"/>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endParaRPr lang="ko-KR" altLang="en-US" sz="2400" dirty="0">
              <a:cs typeface="Times New Roman" panose="02020603050405020304" pitchFamily="18" charset="0"/>
            </a:endParaRPr>
          </a:p>
        </p:txBody>
      </p:sp>
      <p:sp>
        <p:nvSpPr>
          <p:cNvPr id="6" name="제목 2"/>
          <p:cNvSpPr txBox="1">
            <a:spLocks/>
          </p:cNvSpPr>
          <p:nvPr/>
        </p:nvSpPr>
        <p:spPr>
          <a:xfrm>
            <a:off x="353244" y="113823"/>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i="1" dirty="0" smtClean="0">
                <a:latin typeface="Times New Roman" panose="02020603050405020304" pitchFamily="18" charset="0"/>
                <a:cs typeface="Times New Roman" panose="02020603050405020304" pitchFamily="18" charset="0"/>
              </a:rPr>
              <a:t>Continued.</a:t>
            </a:r>
            <a:endParaRPr lang="ko-KR"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227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i="1" dirty="0">
                <a:latin typeface="Times New Roman" panose="02020603050405020304" pitchFamily="18" charset="0"/>
                <a:cs typeface="Times New Roman" panose="02020603050405020304" pitchFamily="18" charset="0"/>
              </a:rPr>
              <a:t>Others</a:t>
            </a:r>
            <a:endParaRPr lang="ko-KR" altLang="ko-KR" dirty="0">
              <a:latin typeface="Times New Roman" panose="02020603050405020304" pitchFamily="18" charset="0"/>
              <a:cs typeface="Times New Roman" panose="02020603050405020304" pitchFamily="18" charset="0"/>
            </a:endParaRPr>
          </a:p>
          <a:p>
            <a:pPr lvl="2"/>
            <a:r>
              <a:rPr lang="en-US" altLang="ko-KR" sz="1400" dirty="0" smtClean="0"/>
              <a:t>Establishing </a:t>
            </a:r>
            <a:r>
              <a:rPr lang="en-US" altLang="ko-KR" sz="1400" dirty="0"/>
              <a:t>“STI policy research unit” in STP/TIN</a:t>
            </a:r>
            <a:endParaRPr lang="ko-KR" altLang="ko-KR" sz="1400" dirty="0"/>
          </a:p>
          <a:p>
            <a:pPr lvl="2"/>
            <a:r>
              <a:rPr lang="en-US" altLang="ko-KR" sz="1400" dirty="0"/>
              <a:t>Studying institutional reform for innovation-friendly environment</a:t>
            </a:r>
            <a:endParaRPr lang="ko-KR" altLang="ko-KR" sz="1400" dirty="0"/>
          </a:p>
          <a:p>
            <a:pPr lvl="2"/>
            <a:r>
              <a:rPr lang="en-US" altLang="ko-KR" sz="1400" dirty="0"/>
              <a:t>Promotion for recruiting tenants</a:t>
            </a:r>
            <a:r>
              <a:rPr lang="en-US" altLang="ko-KR" sz="1400" dirty="0" smtClean="0"/>
              <a:t>.</a:t>
            </a:r>
            <a:endParaRPr lang="ko-KR" altLang="ko-KR" sz="1400" dirty="0"/>
          </a:p>
        </p:txBody>
      </p:sp>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39</a:t>
            </a:fld>
            <a:endParaRPr lang="ko-KR" altLang="en-US"/>
          </a:p>
        </p:txBody>
      </p:sp>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endParaRPr lang="ko-KR" altLang="en-US" sz="2400" dirty="0">
              <a:cs typeface="Times New Roman" panose="02020603050405020304" pitchFamily="18" charset="0"/>
            </a:endParaRPr>
          </a:p>
        </p:txBody>
      </p:sp>
      <p:sp>
        <p:nvSpPr>
          <p:cNvPr id="6" name="제목 2"/>
          <p:cNvSpPr txBox="1">
            <a:spLocks/>
          </p:cNvSpPr>
          <p:nvPr/>
        </p:nvSpPr>
        <p:spPr>
          <a:xfrm>
            <a:off x="394395" y="2400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i="1" dirty="0" smtClean="0">
                <a:latin typeface="Times New Roman" panose="02020603050405020304" pitchFamily="18" charset="0"/>
                <a:cs typeface="Times New Roman" panose="02020603050405020304" pitchFamily="18" charset="0"/>
              </a:rPr>
              <a:t>Continued.</a:t>
            </a:r>
            <a:endParaRPr lang="ko-KR"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7209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277044" y="1039670"/>
            <a:ext cx="8640960" cy="5112568"/>
          </a:xfrm>
        </p:spPr>
        <p:txBody>
          <a:bodyPr anchor="ctr"/>
          <a:lstStyle/>
          <a:p>
            <a:endParaRPr lang="ko-KR" altLang="en-US"/>
          </a:p>
        </p:txBody>
      </p:sp>
      <p:sp>
        <p:nvSpPr>
          <p:cNvPr id="4" name="슬라이드 번호 개체 틀 3"/>
          <p:cNvSpPr>
            <a:spLocks noGrp="1"/>
          </p:cNvSpPr>
          <p:nvPr>
            <p:ph type="sldNum" sz="quarter" idx="10"/>
          </p:nvPr>
        </p:nvSpPr>
        <p:spPr/>
        <p:txBody>
          <a:bodyPr/>
          <a:lstStyle/>
          <a:p>
            <a:pPr>
              <a:defRPr/>
            </a:pPr>
            <a:fld id="{D6DEC2FE-B0DB-4456-877E-D7AACC38A918}" type="slidenum">
              <a:rPr lang="ko-KR" altLang="en-US" smtClean="0"/>
              <a:pPr>
                <a:defRPr/>
              </a:pPr>
              <a:t>4</a:t>
            </a:fld>
            <a:endParaRPr lang="ko-KR" altLang="en-US"/>
          </a:p>
        </p:txBody>
      </p:sp>
      <p:sp>
        <p:nvSpPr>
          <p:cNvPr id="5" name="제목 2"/>
          <p:cNvSpPr txBox="1">
            <a:spLocks/>
          </p:cNvSpPr>
          <p:nvPr/>
        </p:nvSpPr>
        <p:spPr>
          <a:xfrm>
            <a:off x="277044" y="63066"/>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Theoretical Backgrounds</a:t>
            </a:r>
            <a:endParaRPr lang="ko-KR" altLang="en-US" sz="2400" dirty="0">
              <a:cs typeface="Times New Roman" panose="02020603050405020304" pitchFamily="18" charset="0"/>
            </a:endParaRPr>
          </a:p>
        </p:txBody>
      </p:sp>
      <p:pic>
        <p:nvPicPr>
          <p:cNvPr id="6" name="그림 5"/>
          <p:cNvPicPr/>
          <p:nvPr/>
        </p:nvPicPr>
        <p:blipFill>
          <a:blip r:embed="rId2" cstate="print">
            <a:extLst>
              <a:ext uri="{28A0092B-C50C-407E-A947-70E740481C1C}">
                <a14:useLocalDpi xmlns:a14="http://schemas.microsoft.com/office/drawing/2010/main" val="0"/>
              </a:ext>
            </a:extLst>
          </a:blip>
          <a:stretch>
            <a:fillRect/>
          </a:stretch>
        </p:blipFill>
        <p:spPr>
          <a:xfrm>
            <a:off x="241995" y="1058797"/>
            <a:ext cx="8640960" cy="5112568"/>
          </a:xfrm>
          <a:prstGeom prst="rect">
            <a:avLst/>
          </a:prstGeom>
        </p:spPr>
      </p:pic>
    </p:spTree>
    <p:extLst>
      <p:ext uri="{BB962C8B-B14F-4D97-AF65-F5344CB8AC3E}">
        <p14:creationId xmlns:p14="http://schemas.microsoft.com/office/powerpoint/2010/main" val="1771275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lvl="0"/>
            <a:r>
              <a:rPr lang="en-US" altLang="ko-KR" i="1" dirty="0">
                <a:latin typeface="Times New Roman" panose="02020603050405020304" pitchFamily="18" charset="0"/>
                <a:cs typeface="Times New Roman" panose="02020603050405020304" pitchFamily="18" charset="0"/>
              </a:rPr>
              <a:t>Increase in R&amp;D investment :</a:t>
            </a:r>
            <a:endParaRPr lang="ko-KR" altLang="ko-KR" dirty="0">
              <a:latin typeface="Times New Roman" panose="02020603050405020304" pitchFamily="18" charset="0"/>
              <a:cs typeface="Times New Roman" panose="02020603050405020304" pitchFamily="18" charset="0"/>
            </a:endParaRPr>
          </a:p>
          <a:p>
            <a:pPr lvl="2"/>
            <a:r>
              <a:rPr lang="en-US" altLang="ko-KR" sz="1400" dirty="0" smtClean="0"/>
              <a:t>The </a:t>
            </a:r>
            <a:r>
              <a:rPr lang="en-US" altLang="ko-KR" sz="1400" dirty="0"/>
              <a:t>increase in the government R&amp;D investment will stimulate the private R&amp;D, and hence the STI environment will improve at the national level. The government should keep the target to increase R&amp;D investment to 1.5 per cent by 2020.</a:t>
            </a:r>
            <a:endParaRPr lang="ko-KR" altLang="ko-KR" sz="1400" dirty="0"/>
          </a:p>
          <a:p>
            <a:pPr marL="0" indent="0">
              <a:buNone/>
            </a:pPr>
            <a:r>
              <a:rPr lang="en-US" altLang="ko-KR" sz="1400" dirty="0"/>
              <a:t> </a:t>
            </a:r>
            <a:endParaRPr lang="ko-KR" altLang="ko-KR" sz="1400" dirty="0"/>
          </a:p>
          <a:p>
            <a:pPr lvl="0"/>
            <a:r>
              <a:rPr lang="en-US" altLang="ko-KR" i="1" dirty="0">
                <a:latin typeface="Times New Roman" panose="02020603050405020304" pitchFamily="18" charset="0"/>
                <a:cs typeface="Times New Roman" panose="02020603050405020304" pitchFamily="18" charset="0"/>
              </a:rPr>
              <a:t>Pursuing target-oriented R&amp;D projects :</a:t>
            </a:r>
            <a:endParaRPr lang="ko-KR" altLang="ko-KR" dirty="0">
              <a:latin typeface="Times New Roman" panose="02020603050405020304" pitchFamily="18" charset="0"/>
              <a:cs typeface="Times New Roman" panose="02020603050405020304" pitchFamily="18" charset="0"/>
            </a:endParaRPr>
          </a:p>
          <a:p>
            <a:pPr lvl="2"/>
            <a:r>
              <a:rPr lang="en-US" altLang="ko-KR" sz="1400" dirty="0" smtClean="0"/>
              <a:t>The </a:t>
            </a:r>
            <a:r>
              <a:rPr lang="en-US" altLang="ko-KR" sz="1400" dirty="0"/>
              <a:t>top-down approach is necessary to strengthen the linkage of STI policies to the national strategy such as Bulgaria Horizon 2020 and Smart Specialization, etc. Such policy will eventually increase the technological competitiveness of the industry. This is also a preferable approach to strongly link between research labs and startups.</a:t>
            </a:r>
            <a:endParaRPr lang="ko-KR" altLang="ko-KR" sz="1400" dirty="0"/>
          </a:p>
          <a:p>
            <a:pPr marL="0" indent="0">
              <a:buNone/>
            </a:pPr>
            <a:r>
              <a:rPr lang="en-US" altLang="ko-KR" sz="1400" dirty="0"/>
              <a:t> </a:t>
            </a:r>
            <a:endParaRPr lang="ko-KR" altLang="ko-KR" sz="1400" dirty="0"/>
          </a:p>
          <a:p>
            <a:pPr lvl="0"/>
            <a:r>
              <a:rPr lang="en-US" altLang="ko-KR" i="1" dirty="0">
                <a:latin typeface="Times New Roman" panose="02020603050405020304" pitchFamily="18" charset="0"/>
                <a:cs typeface="Times New Roman" panose="02020603050405020304" pitchFamily="18" charset="0"/>
              </a:rPr>
              <a:t>Implementing R&amp;D management system </a:t>
            </a:r>
            <a:r>
              <a:rPr lang="en-US" altLang="ko-KR" i="1" dirty="0" smtClean="0">
                <a:latin typeface="Times New Roman" panose="02020603050405020304" pitchFamily="18" charset="0"/>
                <a:cs typeface="Times New Roman" panose="02020603050405020304" pitchFamily="18" charset="0"/>
              </a:rPr>
              <a:t>:</a:t>
            </a:r>
            <a:endParaRPr lang="ko-KR" altLang="ko-KR" dirty="0">
              <a:latin typeface="Times New Roman" panose="02020603050405020304" pitchFamily="18" charset="0"/>
              <a:cs typeface="Times New Roman" panose="02020603050405020304" pitchFamily="18" charset="0"/>
            </a:endParaRPr>
          </a:p>
          <a:p>
            <a:pPr lvl="2"/>
            <a:r>
              <a:rPr lang="en-US" altLang="ko-KR" sz="1400" dirty="0"/>
              <a:t>To increase rationality and transparency, it is necessary to implement R&amp;D management system, in which the evaluation and feedback system plays a central role. In so doing, large-scale R&amp;D could be undertaken to tackle socio-economic issues. R&amp;D management includes technology foresight, planning, budget control, evaluation, and others.</a:t>
            </a:r>
            <a:endParaRPr lang="ko-KR" altLang="ko-KR" sz="1400" dirty="0"/>
          </a:p>
          <a:p>
            <a:r>
              <a:rPr lang="en-US" altLang="ko-KR" sz="1400" dirty="0"/>
              <a:t> </a:t>
            </a:r>
            <a:endParaRPr lang="ko-KR" altLang="ko-KR" sz="1400" dirty="0"/>
          </a:p>
        </p:txBody>
      </p:sp>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40</a:t>
            </a:fld>
            <a:endParaRPr lang="ko-KR" altLang="en-US"/>
          </a:p>
        </p:txBody>
      </p:sp>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Policy suggestions at the government level</a:t>
            </a:r>
            <a:endParaRPr lang="ko-KR" altLang="en-US" sz="2400" dirty="0">
              <a:cs typeface="Times New Roman" panose="02020603050405020304" pitchFamily="18" charset="0"/>
            </a:endParaRPr>
          </a:p>
        </p:txBody>
      </p:sp>
    </p:spTree>
    <p:extLst>
      <p:ext uri="{BB962C8B-B14F-4D97-AF65-F5344CB8AC3E}">
        <p14:creationId xmlns:p14="http://schemas.microsoft.com/office/powerpoint/2010/main" val="39759132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lvl="0"/>
            <a:r>
              <a:rPr lang="en-US" altLang="ko-KR" i="1" dirty="0">
                <a:latin typeface="Times New Roman" panose="02020603050405020304" pitchFamily="18" charset="0"/>
                <a:cs typeface="Times New Roman" panose="02020603050405020304" pitchFamily="18" charset="0"/>
              </a:rPr>
              <a:t>Improvement of government policy capacity : </a:t>
            </a:r>
            <a:endParaRPr lang="ko-KR" altLang="ko-KR" dirty="0">
              <a:latin typeface="Times New Roman" panose="02020603050405020304" pitchFamily="18" charset="0"/>
              <a:cs typeface="Times New Roman" panose="02020603050405020304" pitchFamily="18" charset="0"/>
            </a:endParaRPr>
          </a:p>
          <a:p>
            <a:pPr lvl="2"/>
            <a:r>
              <a:rPr lang="en-US" altLang="ko-KR" sz="1400" dirty="0" smtClean="0"/>
              <a:t>It </a:t>
            </a:r>
            <a:r>
              <a:rPr lang="en-US" altLang="ko-KR" sz="1400" dirty="0"/>
              <a:t>is necessary to improve the coordination system for horizontal issues. This also implies a reform of STI governance at the government level. In addition, redesign scientific support instruments to target collaborative and mission oriented research by building the capacity of existing research teams and facilitating the creation of public-private research consortia.</a:t>
            </a:r>
            <a:endParaRPr lang="ko-KR" altLang="ko-KR" sz="1400" dirty="0"/>
          </a:p>
          <a:p>
            <a:pPr marL="0" indent="0">
              <a:buNone/>
            </a:pPr>
            <a:r>
              <a:rPr lang="en-US" altLang="ko-KR" sz="1400" dirty="0"/>
              <a:t>  </a:t>
            </a:r>
            <a:endParaRPr lang="ko-KR" altLang="ko-KR" sz="1400" dirty="0"/>
          </a:p>
          <a:p>
            <a:pPr lvl="0"/>
            <a:r>
              <a:rPr lang="en-US" altLang="ko-KR" i="1" dirty="0">
                <a:latin typeface="Times New Roman" panose="02020603050405020304" pitchFamily="18" charset="0"/>
                <a:cs typeface="Times New Roman" panose="02020603050405020304" pitchFamily="18" charset="0"/>
              </a:rPr>
              <a:t>Government leadership for STP development</a:t>
            </a:r>
            <a:endParaRPr lang="ko-KR" altLang="ko-KR" dirty="0">
              <a:latin typeface="Times New Roman" panose="02020603050405020304" pitchFamily="18" charset="0"/>
              <a:cs typeface="Times New Roman" panose="02020603050405020304" pitchFamily="18" charset="0"/>
            </a:endParaRPr>
          </a:p>
          <a:p>
            <a:pPr lvl="2"/>
            <a:r>
              <a:rPr lang="en-US" altLang="ko-KR" sz="1400" dirty="0" smtClean="0"/>
              <a:t>Now </a:t>
            </a:r>
            <a:r>
              <a:rPr lang="en-US" altLang="ko-KR" sz="1400" dirty="0"/>
              <a:t>that the STP seems to be a flagship project to bring technological innovation with modern facilities, the success of STP will signal the RTDI landscape of Bulgaria significantly. The government leadership is essential in developing STP as a hub of innovation network in the region/nation. The Bulgarian government may take account of the STP as a strategic vehicle in economic development.</a:t>
            </a:r>
            <a:endParaRPr lang="ko-KR" altLang="ko-KR" sz="1400" dirty="0"/>
          </a:p>
        </p:txBody>
      </p:sp>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41</a:t>
            </a:fld>
            <a:endParaRPr lang="ko-KR" altLang="en-US"/>
          </a:p>
        </p:txBody>
      </p:sp>
      <p:sp>
        <p:nvSpPr>
          <p:cNvPr id="5"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endParaRPr lang="ko-KR" altLang="en-US" sz="2400" dirty="0">
              <a:cs typeface="Times New Roman" panose="02020603050405020304" pitchFamily="18" charset="0"/>
            </a:endParaRPr>
          </a:p>
        </p:txBody>
      </p:sp>
      <p:sp>
        <p:nvSpPr>
          <p:cNvPr id="6" name="제목 2"/>
          <p:cNvSpPr txBox="1">
            <a:spLocks/>
          </p:cNvSpPr>
          <p:nvPr/>
        </p:nvSpPr>
        <p:spPr>
          <a:xfrm>
            <a:off x="394395" y="2400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i="1" dirty="0" smtClean="0">
                <a:latin typeface="Times New Roman" panose="02020603050405020304" pitchFamily="18" charset="0"/>
                <a:cs typeface="Times New Roman" panose="02020603050405020304" pitchFamily="18" charset="0"/>
              </a:rPr>
              <a:t>Continued.</a:t>
            </a:r>
            <a:endParaRPr lang="ko-KR"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2166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a:xfrm>
            <a:off x="4428000" y="2996952"/>
            <a:ext cx="4716000" cy="1752600"/>
          </a:xfrm>
        </p:spPr>
        <p:txBody>
          <a:bodyPr>
            <a:normAutofit/>
          </a:bodyPr>
          <a:lstStyle/>
          <a:p>
            <a:r>
              <a:rPr lang="en-US" altLang="ko-KR" sz="5400" b="1" dirty="0" smtClean="0"/>
              <a:t>Thank you!!!</a:t>
            </a:r>
            <a:endParaRPr lang="ko-KR" altLang="en-US" sz="5400" b="1" dirty="0"/>
          </a:p>
        </p:txBody>
      </p:sp>
    </p:spTree>
    <p:extLst>
      <p:ext uri="{BB962C8B-B14F-4D97-AF65-F5344CB8AC3E}">
        <p14:creationId xmlns:p14="http://schemas.microsoft.com/office/powerpoint/2010/main" val="28436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D6DEC2FE-B0DB-4456-877E-D7AACC38A918}" type="slidenum">
              <a:rPr lang="ko-KR" altLang="en-US" smtClean="0"/>
              <a:pPr>
                <a:defRPr/>
              </a:pPr>
              <a:t>5</a:t>
            </a:fld>
            <a:endParaRPr lang="ko-KR" altLang="en-US"/>
          </a:p>
        </p:txBody>
      </p:sp>
      <p:pic>
        <p:nvPicPr>
          <p:cNvPr id="6" name="그림 5"/>
          <p:cNvPicPr/>
          <p:nvPr/>
        </p:nvPicPr>
        <p:blipFill>
          <a:blip r:embed="rId2"/>
          <a:stretch>
            <a:fillRect/>
          </a:stretch>
        </p:blipFill>
        <p:spPr>
          <a:xfrm>
            <a:off x="241995" y="1052736"/>
            <a:ext cx="8640959" cy="5112567"/>
          </a:xfrm>
          <a:prstGeom prst="rect">
            <a:avLst/>
          </a:prstGeom>
        </p:spPr>
      </p:pic>
      <p:sp>
        <p:nvSpPr>
          <p:cNvPr id="7"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i="1" dirty="0" smtClean="0">
                <a:latin typeface="Times New Roman" panose="02020603050405020304" pitchFamily="18" charset="0"/>
                <a:cs typeface="Times New Roman" panose="02020603050405020304" pitchFamily="18" charset="0"/>
              </a:rPr>
              <a:t>Continued.</a:t>
            </a:r>
            <a:endParaRPr lang="ko-KR"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667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a:lnSpc>
                <a:spcPts val="2400"/>
              </a:lnSpc>
            </a:pPr>
            <a:r>
              <a:rPr lang="en-US" altLang="ko-KR" dirty="0"/>
              <a:t>Several </a:t>
            </a:r>
            <a:r>
              <a:rPr lang="en-US" altLang="ko-KR" dirty="0" smtClean="0"/>
              <a:t>cases</a:t>
            </a:r>
          </a:p>
          <a:p>
            <a:pPr lvl="2">
              <a:lnSpc>
                <a:spcPts val="2400"/>
              </a:lnSpc>
            </a:pPr>
            <a:r>
              <a:rPr lang="en-US" altLang="ko-KR" dirty="0" smtClean="0"/>
              <a:t>Silicon Valley in USA</a:t>
            </a:r>
          </a:p>
          <a:p>
            <a:pPr lvl="2">
              <a:lnSpc>
                <a:spcPts val="2400"/>
              </a:lnSpc>
            </a:pPr>
            <a:r>
              <a:rPr lang="en-US" altLang="ko-KR" dirty="0" smtClean="0"/>
              <a:t>Tsukuba </a:t>
            </a:r>
            <a:r>
              <a:rPr lang="en-US" altLang="ko-KR" dirty="0"/>
              <a:t>Science </a:t>
            </a:r>
            <a:r>
              <a:rPr lang="en-US" altLang="ko-KR" dirty="0" smtClean="0"/>
              <a:t>City in Japan</a:t>
            </a:r>
          </a:p>
          <a:p>
            <a:pPr lvl="2">
              <a:lnSpc>
                <a:spcPts val="2400"/>
              </a:lnSpc>
            </a:pPr>
            <a:r>
              <a:rPr lang="en-US" altLang="ko-KR" dirty="0" smtClean="0"/>
              <a:t>Sophia-Antipolis in </a:t>
            </a:r>
            <a:r>
              <a:rPr lang="en-US" altLang="ko-KR" dirty="0" err="1" smtClean="0"/>
              <a:t>Frnce</a:t>
            </a:r>
            <a:endParaRPr lang="en-US" altLang="ko-KR" dirty="0" smtClean="0"/>
          </a:p>
          <a:p>
            <a:pPr lvl="2">
              <a:lnSpc>
                <a:spcPts val="2400"/>
              </a:lnSpc>
            </a:pPr>
            <a:r>
              <a:rPr lang="en-US" altLang="ko-KR" dirty="0" smtClean="0"/>
              <a:t>Daedeok </a:t>
            </a:r>
            <a:r>
              <a:rPr lang="en-US" altLang="ko-KR" dirty="0"/>
              <a:t>Science </a:t>
            </a:r>
            <a:r>
              <a:rPr lang="en-US" altLang="ko-KR" dirty="0" smtClean="0"/>
              <a:t>Town in Korea</a:t>
            </a:r>
            <a:endParaRPr lang="en-US" altLang="ko-KR" dirty="0"/>
          </a:p>
          <a:p>
            <a:pPr lvl="2">
              <a:lnSpc>
                <a:spcPts val="2400"/>
              </a:lnSpc>
            </a:pPr>
            <a:endParaRPr lang="en-US" altLang="ko-KR" dirty="0"/>
          </a:p>
          <a:p>
            <a:pPr>
              <a:lnSpc>
                <a:spcPts val="2400"/>
              </a:lnSpc>
            </a:pPr>
            <a:r>
              <a:rPr lang="en-US" altLang="ko-KR" dirty="0"/>
              <a:t>Main factors for successful development </a:t>
            </a:r>
            <a:endParaRPr lang="en-US" altLang="ko-KR" dirty="0" smtClean="0"/>
          </a:p>
          <a:p>
            <a:pPr lvl="2">
              <a:lnSpc>
                <a:spcPts val="2400"/>
              </a:lnSpc>
            </a:pPr>
            <a:r>
              <a:rPr lang="en-US" altLang="ko-KR" dirty="0" smtClean="0"/>
              <a:t>Dedication </a:t>
            </a:r>
            <a:r>
              <a:rPr lang="en-US" altLang="ko-KR" dirty="0"/>
              <a:t>and leadership of participants from universities and business (or </a:t>
            </a:r>
            <a:r>
              <a:rPr lang="en-US" altLang="ko-KR" dirty="0" smtClean="0"/>
              <a:t>government)</a:t>
            </a:r>
          </a:p>
          <a:p>
            <a:pPr lvl="2">
              <a:lnSpc>
                <a:spcPts val="2400"/>
              </a:lnSpc>
            </a:pPr>
            <a:r>
              <a:rPr lang="en-US" altLang="ko-KR" dirty="0" smtClean="0"/>
              <a:t>Interaction </a:t>
            </a:r>
            <a:r>
              <a:rPr lang="en-US" altLang="ko-KR" dirty="0"/>
              <a:t>between research organizations and industries in developing new technology-based </a:t>
            </a:r>
            <a:r>
              <a:rPr lang="en-US" altLang="ko-KR" dirty="0" smtClean="0"/>
              <a:t>business</a:t>
            </a:r>
          </a:p>
          <a:p>
            <a:pPr lvl="2">
              <a:lnSpc>
                <a:spcPts val="2400"/>
              </a:lnSpc>
            </a:pPr>
            <a:r>
              <a:rPr lang="en-US" altLang="ko-KR" dirty="0" smtClean="0"/>
              <a:t>Sustained </a:t>
            </a:r>
            <a:r>
              <a:rPr lang="en-US" altLang="ko-KR" dirty="0"/>
              <a:t>government policy creating STI-friendly environment including infrastructure and human </a:t>
            </a:r>
            <a:r>
              <a:rPr lang="en-US" altLang="ko-KR" dirty="0" smtClean="0"/>
              <a:t>resources.</a:t>
            </a:r>
          </a:p>
          <a:p>
            <a:pPr lvl="2">
              <a:lnSpc>
                <a:spcPts val="2400"/>
              </a:lnSpc>
            </a:pPr>
            <a:r>
              <a:rPr lang="en-US" altLang="ko-KR" dirty="0" smtClean="0"/>
              <a:t>Developed </a:t>
            </a:r>
            <a:r>
              <a:rPr lang="en-US" altLang="ko-KR" dirty="0"/>
              <a:t>NIS/RIS: increased STI inputs and outputs. </a:t>
            </a:r>
            <a:endParaRPr lang="en-US" altLang="ko-KR" dirty="0" smtClean="0"/>
          </a:p>
          <a:p>
            <a:pPr lvl="2">
              <a:lnSpc>
                <a:spcPts val="2400"/>
              </a:lnSpc>
            </a:pPr>
            <a:r>
              <a:rPr lang="en-US" altLang="ko-KR" dirty="0" smtClean="0"/>
              <a:t>Cultural/social </a:t>
            </a:r>
            <a:r>
              <a:rPr lang="en-US" altLang="ko-KR" dirty="0"/>
              <a:t>backgrounds nurturing entrepreneurship</a:t>
            </a:r>
            <a:endParaRPr lang="ko-KR" altLang="en-US" dirty="0"/>
          </a:p>
        </p:txBody>
      </p:sp>
      <p:sp>
        <p:nvSpPr>
          <p:cNvPr id="4" name="슬라이드 번호 개체 틀 3"/>
          <p:cNvSpPr>
            <a:spLocks noGrp="1"/>
          </p:cNvSpPr>
          <p:nvPr>
            <p:ph type="sldNum" sz="quarter" idx="10"/>
          </p:nvPr>
        </p:nvSpPr>
        <p:spPr/>
        <p:txBody>
          <a:bodyPr/>
          <a:lstStyle/>
          <a:p>
            <a:pPr>
              <a:defRPr/>
            </a:pPr>
            <a:fld id="{D6DEC2FE-B0DB-4456-877E-D7AACC38A918}" type="slidenum">
              <a:rPr lang="ko-KR" altLang="en-US" smtClean="0"/>
              <a:pPr>
                <a:defRPr/>
              </a:pPr>
              <a:t>6</a:t>
            </a:fld>
            <a:endParaRPr lang="ko-KR" altLang="en-US"/>
          </a:p>
        </p:txBody>
      </p:sp>
      <p:sp>
        <p:nvSpPr>
          <p:cNvPr id="5" name="제목 2"/>
          <p:cNvSpPr txBox="1">
            <a:spLocks/>
          </p:cNvSpPr>
          <p:nvPr/>
        </p:nvSpPr>
        <p:spPr>
          <a:xfrm>
            <a:off x="241995" y="113823"/>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Development of S&amp;T Parks</a:t>
            </a:r>
            <a:endParaRPr lang="ko-KR" altLang="en-US" sz="2400" dirty="0">
              <a:cs typeface="Times New Roman" panose="02020603050405020304" pitchFamily="18" charset="0"/>
            </a:endParaRPr>
          </a:p>
        </p:txBody>
      </p:sp>
    </p:spTree>
    <p:extLst>
      <p:ext uri="{BB962C8B-B14F-4D97-AF65-F5344CB8AC3E}">
        <p14:creationId xmlns:p14="http://schemas.microsoft.com/office/powerpoint/2010/main" val="3307618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marL="360000" indent="-360000">
              <a:lnSpc>
                <a:spcPct val="150000"/>
              </a:lnSpc>
            </a:pPr>
            <a:r>
              <a:rPr lang="en-US" altLang="ko-KR" dirty="0"/>
              <a:t>Some factors are often pointed out when successful achievement is not exhibited.</a:t>
            </a:r>
            <a:endParaRPr lang="ko-KR" altLang="ko-KR" dirty="0"/>
          </a:p>
          <a:p>
            <a:pPr lvl="2">
              <a:lnSpc>
                <a:spcPct val="150000"/>
              </a:lnSpc>
            </a:pPr>
            <a:r>
              <a:rPr lang="en-US" altLang="ko-KR" dirty="0"/>
              <a:t>Strong dependence on government support which is not continued with a consistency</a:t>
            </a:r>
            <a:endParaRPr lang="ko-KR" altLang="ko-KR" dirty="0"/>
          </a:p>
          <a:p>
            <a:pPr lvl="2">
              <a:lnSpc>
                <a:spcPct val="150000"/>
              </a:lnSpc>
            </a:pPr>
            <a:r>
              <a:rPr lang="en-US" altLang="ko-KR" dirty="0"/>
              <a:t>Lack of innovation culture and resources; particularly entrepreneurship</a:t>
            </a:r>
            <a:endParaRPr lang="ko-KR" altLang="ko-KR" dirty="0"/>
          </a:p>
          <a:p>
            <a:pPr lvl="2">
              <a:lnSpc>
                <a:spcPct val="150000"/>
              </a:lnSpc>
            </a:pPr>
            <a:r>
              <a:rPr lang="en-US" altLang="ko-KR" dirty="0"/>
              <a:t>Lack of network of innovation units between universities, business and government</a:t>
            </a:r>
            <a:endParaRPr lang="ko-KR" altLang="ko-KR" dirty="0"/>
          </a:p>
          <a:p>
            <a:pPr lvl="2">
              <a:lnSpc>
                <a:spcPct val="150000"/>
              </a:lnSpc>
            </a:pPr>
            <a:r>
              <a:rPr lang="en-US" altLang="ko-KR" dirty="0"/>
              <a:t>Low STI capacity</a:t>
            </a:r>
            <a:endParaRPr lang="ko-KR" altLang="ko-KR" dirty="0"/>
          </a:p>
          <a:p>
            <a:pPr lvl="2">
              <a:lnSpc>
                <a:spcPct val="150000"/>
              </a:lnSpc>
            </a:pPr>
            <a:r>
              <a:rPr lang="en-US" altLang="ko-KR" dirty="0"/>
              <a:t>Underdeveloped industrial eco-system</a:t>
            </a:r>
          </a:p>
        </p:txBody>
      </p:sp>
      <p:sp>
        <p:nvSpPr>
          <p:cNvPr id="4" name="슬라이드 번호 개체 틀 3"/>
          <p:cNvSpPr>
            <a:spLocks noGrp="1"/>
          </p:cNvSpPr>
          <p:nvPr>
            <p:ph type="sldNum" sz="quarter" idx="10"/>
          </p:nvPr>
        </p:nvSpPr>
        <p:spPr/>
        <p:txBody>
          <a:bodyPr/>
          <a:lstStyle/>
          <a:p>
            <a:pPr>
              <a:defRPr/>
            </a:pPr>
            <a:fld id="{D6DEC2FE-B0DB-4456-877E-D7AACC38A918}" type="slidenum">
              <a:rPr lang="ko-KR" altLang="en-US" smtClean="0"/>
              <a:pPr>
                <a:defRPr/>
              </a:pPr>
              <a:t>7</a:t>
            </a:fld>
            <a:endParaRPr lang="ko-KR" altLang="en-US"/>
          </a:p>
        </p:txBody>
      </p:sp>
      <p:sp>
        <p:nvSpPr>
          <p:cNvPr id="6" name="제목 2"/>
          <p:cNvSpPr txBox="1">
            <a:spLocks/>
          </p:cNvSpPr>
          <p:nvPr/>
        </p:nvSpPr>
        <p:spPr>
          <a:xfrm>
            <a:off x="239835" y="241180"/>
            <a:ext cx="8418462" cy="761633"/>
          </a:xfrm>
          <a:prstGeom prst="rect">
            <a:avLst/>
          </a:prstGeom>
        </p:spPr>
        <p:txBody>
          <a:bodyP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i="1" dirty="0" smtClean="0">
                <a:latin typeface="Times New Roman" panose="02020603050405020304" pitchFamily="18" charset="0"/>
                <a:cs typeface="Times New Roman" panose="02020603050405020304" pitchFamily="18" charset="0"/>
              </a:rPr>
              <a:t>Continued.</a:t>
            </a:r>
            <a:endParaRPr lang="ko-KR"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117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pPr>
              <a:defRPr/>
            </a:pPr>
            <a:fld id="{D6DEC2FE-B0DB-4456-877E-D7AACC38A918}" type="slidenum">
              <a:rPr lang="ko-KR" altLang="en-US" smtClean="0"/>
              <a:pPr>
                <a:defRPr/>
              </a:pPr>
              <a:t>8</a:t>
            </a:fld>
            <a:endParaRPr lang="ko-KR" altLang="en-US"/>
          </a:p>
        </p:txBody>
      </p:sp>
      <p:sp>
        <p:nvSpPr>
          <p:cNvPr id="5" name="제목 2"/>
          <p:cNvSpPr txBox="1">
            <a:spLocks/>
          </p:cNvSpPr>
          <p:nvPr/>
        </p:nvSpPr>
        <p:spPr>
          <a:xfrm>
            <a:off x="241995" y="113823"/>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dirty="0" smtClean="0">
                <a:cs typeface="Times New Roman" panose="02020603050405020304" pitchFamily="18" charset="0"/>
              </a:rPr>
              <a:t>Korean Experience : S&amp;T Parks</a:t>
            </a:r>
            <a:endParaRPr lang="ko-KR" altLang="en-US" sz="2400" dirty="0">
              <a:cs typeface="Times New Roman" panose="02020603050405020304" pitchFamily="18" charset="0"/>
            </a:endParaRPr>
          </a:p>
        </p:txBody>
      </p:sp>
      <p:pic>
        <p:nvPicPr>
          <p:cNvPr id="6" name="그림 5"/>
          <p:cNvPicPr/>
          <p:nvPr/>
        </p:nvPicPr>
        <p:blipFill>
          <a:blip r:embed="rId2" cstate="print"/>
          <a:stretch>
            <a:fillRect/>
          </a:stretch>
        </p:blipFill>
        <p:spPr>
          <a:xfrm>
            <a:off x="241995" y="1052736"/>
            <a:ext cx="8640960" cy="5112568"/>
          </a:xfrm>
          <a:prstGeom prst="rect">
            <a:avLst/>
          </a:prstGeom>
          <a:ln>
            <a:solidFill>
              <a:schemeClr val="accent1"/>
            </a:solidFill>
          </a:ln>
        </p:spPr>
      </p:pic>
    </p:spTree>
    <p:extLst>
      <p:ext uri="{BB962C8B-B14F-4D97-AF65-F5344CB8AC3E}">
        <p14:creationId xmlns:p14="http://schemas.microsoft.com/office/powerpoint/2010/main" val="2473952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a:lnSpc>
                <a:spcPct val="200000"/>
              </a:lnSpc>
            </a:pPr>
            <a:r>
              <a:rPr lang="en-US" altLang="ko-KR" dirty="0"/>
              <a:t>The R&amp;D Special </a:t>
            </a:r>
            <a:r>
              <a:rPr lang="en-US" altLang="ko-KR" dirty="0" smtClean="0"/>
              <a:t>Zone aims </a:t>
            </a:r>
          </a:p>
          <a:p>
            <a:pPr lvl="2">
              <a:lnSpc>
                <a:spcPct val="200000"/>
              </a:lnSpc>
            </a:pPr>
            <a:r>
              <a:rPr lang="en-US" altLang="ko-KR" dirty="0" smtClean="0"/>
              <a:t>To </a:t>
            </a:r>
            <a:r>
              <a:rPr lang="en-US" altLang="ko-KR" dirty="0"/>
              <a:t>grow towards an innovation cluster </a:t>
            </a:r>
            <a:endParaRPr lang="en-US" altLang="ko-KR" dirty="0" smtClean="0"/>
          </a:p>
          <a:p>
            <a:pPr lvl="2">
              <a:lnSpc>
                <a:spcPct val="200000"/>
              </a:lnSpc>
            </a:pPr>
            <a:r>
              <a:rPr lang="en-US" altLang="ko-KR" dirty="0" smtClean="0"/>
              <a:t>To foster development </a:t>
            </a:r>
            <a:r>
              <a:rPr lang="en-US" altLang="ko-KR" dirty="0"/>
              <a:t>of technology-based startups. </a:t>
            </a:r>
            <a:endParaRPr lang="en-US" altLang="ko-KR" dirty="0" smtClean="0"/>
          </a:p>
          <a:p>
            <a:pPr lvl="2">
              <a:lnSpc>
                <a:spcPct val="200000"/>
              </a:lnSpc>
            </a:pPr>
            <a:endParaRPr lang="en-US" altLang="ko-KR" dirty="0"/>
          </a:p>
          <a:p>
            <a:pPr>
              <a:lnSpc>
                <a:spcPct val="200000"/>
              </a:lnSpc>
              <a:buFont typeface="맑은 고딕" panose="020B0503020000020004" pitchFamily="50" charset="-127"/>
              <a:buChar char="☞"/>
            </a:pPr>
            <a:r>
              <a:rPr lang="en-US" altLang="ko-KR" dirty="0" smtClean="0"/>
              <a:t>This </a:t>
            </a:r>
            <a:r>
              <a:rPr lang="en-US" altLang="ko-KR" dirty="0"/>
              <a:t>approach is pursued by the Ministry of Science, ICT and Future Planning (MSIP). It can be said that the R&amp;D Special Zone is developed in a science-push approach (started from S&amp;T policy) </a:t>
            </a:r>
            <a:endParaRPr lang="en-US" altLang="ko-KR" dirty="0" smtClean="0"/>
          </a:p>
          <a:p>
            <a:pPr>
              <a:lnSpc>
                <a:spcPct val="200000"/>
              </a:lnSpc>
              <a:buFont typeface="맑은 고딕" panose="020B0503020000020004" pitchFamily="50" charset="-127"/>
              <a:buChar char="☞"/>
            </a:pPr>
            <a:r>
              <a:rPr lang="en-US" altLang="ko-KR" dirty="0" smtClean="0"/>
              <a:t>Techno-park </a:t>
            </a:r>
            <a:r>
              <a:rPr lang="en-US" altLang="ko-KR" dirty="0"/>
              <a:t>in a demand-pull approach (started from industrial policy). </a:t>
            </a:r>
            <a:endParaRPr lang="en-US" altLang="ko-KR" dirty="0" smtClean="0"/>
          </a:p>
        </p:txBody>
      </p:sp>
      <p:sp>
        <p:nvSpPr>
          <p:cNvPr id="3" name="슬라이드 번호 개체 틀 2"/>
          <p:cNvSpPr>
            <a:spLocks noGrp="1"/>
          </p:cNvSpPr>
          <p:nvPr>
            <p:ph type="sldNum" sz="quarter" idx="10"/>
          </p:nvPr>
        </p:nvSpPr>
        <p:spPr/>
        <p:txBody>
          <a:bodyPr/>
          <a:lstStyle/>
          <a:p>
            <a:pPr>
              <a:defRPr/>
            </a:pPr>
            <a:fld id="{D6DEC2FE-B0DB-4456-877E-D7AACC38A918}" type="slidenum">
              <a:rPr lang="ko-KR" altLang="en-US" smtClean="0"/>
              <a:pPr>
                <a:defRPr/>
              </a:pPr>
              <a:t>9</a:t>
            </a:fld>
            <a:endParaRPr lang="ko-KR" altLang="en-US"/>
          </a:p>
        </p:txBody>
      </p:sp>
      <p:sp>
        <p:nvSpPr>
          <p:cNvPr id="4" name="제목 2"/>
          <p:cNvSpPr txBox="1">
            <a:spLocks/>
          </p:cNvSpPr>
          <p:nvPr/>
        </p:nvSpPr>
        <p:spPr>
          <a:xfrm>
            <a:off x="241995" y="87628"/>
            <a:ext cx="8418462" cy="761633"/>
          </a:xfrm>
          <a:prstGeom prst="rect">
            <a:avLst/>
          </a:prstGeom>
        </p:spPr>
        <p:txBody>
          <a:bodyPr anchor="ctr"/>
          <a:lstStyle>
            <a:lvl1pPr algn="l" rtl="0" eaLnBrk="0" fontAlgn="base" latinLnBrk="1" hangingPunct="0">
              <a:spcBef>
                <a:spcPct val="0"/>
              </a:spcBef>
              <a:spcAft>
                <a:spcPct val="0"/>
              </a:spcAft>
              <a:defRPr sz="2000" b="1" kern="1200" spc="0" baseline="0">
                <a:solidFill>
                  <a:schemeClr val="bg1"/>
                </a:solidFill>
                <a:latin typeface="Arial Black" panose="020B0A04020102020204" pitchFamily="34" charset="0"/>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r>
              <a:rPr lang="en-US" altLang="ko-KR" sz="2400" i="1" dirty="0" smtClean="0">
                <a:latin typeface="Times New Roman" panose="02020603050405020304" pitchFamily="18" charset="0"/>
                <a:cs typeface="Times New Roman" panose="02020603050405020304" pitchFamily="18" charset="0"/>
              </a:rPr>
              <a:t>Continued.</a:t>
            </a:r>
            <a:endParaRPr lang="ko-KR"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096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32758</TotalTime>
  <Words>1758</Words>
  <Application>Microsoft Office PowerPoint</Application>
  <PresentationFormat>On-screen Show (4:3)</PresentationFormat>
  <Paragraphs>555</Paragraphs>
  <Slides>42</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1_Office 테마</vt:lpstr>
      <vt:lpstr>2_Office 테마</vt:lpstr>
      <vt:lpstr>Slide</vt:lpstr>
      <vt:lpstr>2015/16 Korea-Bulgaria Knowledge Sharing Program    Building a Strategic Model for Sofia Tech Park’s Development: Strategic Issues and Planning Guidelines </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koscom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check</dc:creator>
  <cp:lastModifiedBy>BAN</cp:lastModifiedBy>
  <cp:revision>5906</cp:revision>
  <dcterms:created xsi:type="dcterms:W3CDTF">2009-12-12T07:08:34Z</dcterms:created>
  <dcterms:modified xsi:type="dcterms:W3CDTF">2016-02-24T07:26:30Z</dcterms:modified>
</cp:coreProperties>
</file>